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65" r:id="rId3"/>
    <p:sldId id="271" r:id="rId4"/>
    <p:sldId id="269" r:id="rId5"/>
    <p:sldId id="1056" r:id="rId6"/>
    <p:sldId id="1074" r:id="rId7"/>
    <p:sldId id="1068" r:id="rId8"/>
    <p:sldId id="1071" r:id="rId9"/>
    <p:sldId id="1072" r:id="rId10"/>
    <p:sldId id="1075" r:id="rId11"/>
    <p:sldId id="1073" r:id="rId12"/>
    <p:sldId id="1079" r:id="rId13"/>
    <p:sldId id="1080" r:id="rId14"/>
    <p:sldId id="1081" r:id="rId15"/>
    <p:sldId id="1077" r:id="rId16"/>
    <p:sldId id="1082" r:id="rId17"/>
    <p:sldId id="1093" r:id="rId18"/>
    <p:sldId id="1094" r:id="rId19"/>
    <p:sldId id="1083" r:id="rId20"/>
    <p:sldId id="1084" r:id="rId21"/>
    <p:sldId id="1078" r:id="rId22"/>
    <p:sldId id="1085" r:id="rId23"/>
    <p:sldId id="1086" r:id="rId24"/>
    <p:sldId id="1089" r:id="rId25"/>
    <p:sldId id="1076" r:id="rId26"/>
    <p:sldId id="1070" r:id="rId27"/>
    <p:sldId id="1090" r:id="rId28"/>
    <p:sldId id="1091" r:id="rId29"/>
    <p:sldId id="1092" r:id="rId30"/>
    <p:sldId id="270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mbria" panose="02040503050406030204" pitchFamily="18" charset="0"/>
      <p:regular r:id="rId37"/>
      <p:bold r:id="rId38"/>
      <p:italic r:id="rId39"/>
      <p:boldItalic r:id="rId40"/>
    </p:embeddedFont>
    <p:embeddedFont>
      <p:font typeface="Comic Sans MS" panose="030F0702030302020204" pitchFamily="66" charset="0"/>
      <p:regular r:id="rId41"/>
      <p:bold r:id="rId42"/>
      <p:italic r:id="rId43"/>
      <p:boldItalic r:id="rId44"/>
    </p:embeddedFont>
    <p:embeddedFont>
      <p:font typeface="Proxima Nova"/>
      <p:regular r:id="rId45"/>
      <p:bold r:id="rId46"/>
      <p:italic r:id="rId47"/>
      <p:boldItalic r:id="rId48"/>
    </p:embeddedFont>
    <p:embeddedFont>
      <p:font typeface="Roboto Condensed" panose="02000000000000000000" pitchFamily="2" charset="0"/>
      <p:regular r:id="rId49"/>
      <p:bold r:id="rId50"/>
      <p:italic r:id="rId51"/>
      <p:boldItalic r:id="rId52"/>
    </p:embeddedFont>
    <p:embeddedFont>
      <p:font typeface="Wingdings 3" panose="05040102010807070707" pitchFamily="18" charset="2"/>
      <p:regular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9D8"/>
    <a:srgbClr val="000000"/>
    <a:srgbClr val="D17B6D"/>
    <a:srgbClr val="EB25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37" autoAdjust="0"/>
    <p:restoredTop sz="95033" autoAdjust="0"/>
  </p:normalViewPr>
  <p:slideViewPr>
    <p:cSldViewPr snapToGrid="0">
      <p:cViewPr varScale="1">
        <p:scale>
          <a:sx n="99" d="100"/>
          <a:sy n="99" d="100"/>
        </p:scale>
        <p:origin x="341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73703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409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161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60920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6873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668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4403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695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6826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226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26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601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6c834fc22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6c834fc22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1034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2342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3653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90986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13008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92537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6234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77654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3139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9599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956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0367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b6c834fc22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b6c834fc22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33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876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058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6c834fc2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6c834fc2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906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144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152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6c834fc2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6c834fc2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375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0" y="13675"/>
            <a:ext cx="913664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3413" y="2200275"/>
            <a:ext cx="300037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Circular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0727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Circular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698406"/>
            <a:ext cx="8945787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 more suitable method of representing simple queue which prevents an excessive use of memory is to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arrange the elements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Q[1], Q[2]….,Q[n]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 a circular fashion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with Q[1] following Q[n], this is called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circular queue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  circular queue the last node is connected back to the first node to make a  circle.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Circular queue is a linear data structure. It follows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FIFO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principle. 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It is also called as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“Ring buffer”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pic>
        <p:nvPicPr>
          <p:cNvPr id="14" name="Picture 2" descr="E:\Clients\Darshan\Data Structure\images\circularqueues.png">
            <a:extLst>
              <a:ext uri="{FF2B5EF4-FFF2-40B4-BE49-F238E27FC236}">
                <a16:creationId xmlns:a16="http://schemas.microsoft.com/office/drawing/2014/main" id="{49ED8EE5-8900-C29F-BE07-154A50CE6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370" y="2842260"/>
            <a:ext cx="2488798" cy="220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D93827E-D630-F9F7-E7D1-50ACDD462888}"/>
              </a:ext>
            </a:extLst>
          </p:cNvPr>
          <p:cNvGrpSpPr/>
          <p:nvPr/>
        </p:nvGrpSpPr>
        <p:grpSpPr>
          <a:xfrm>
            <a:off x="1004047" y="3456831"/>
            <a:ext cx="3567953" cy="739008"/>
            <a:chOff x="5486400" y="1219200"/>
            <a:chExt cx="2655064" cy="4572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F8ED969-DB36-258A-4FF0-F9326DE40187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Q[1]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78FFC8-953C-301E-BCB6-7482AF8143D4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Q[2]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F5ABDA-C7A3-F49F-7A2D-103152329D74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618030E-50AF-9FA5-3BD0-320652DAC424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6669F73-1157-0CE5-154A-94477A283027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Q[n]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3D083D-95AD-3AF1-5277-A7AEAC234150}"/>
              </a:ext>
            </a:extLst>
          </p:cNvPr>
          <p:cNvCxnSpPr>
            <a:stCxn id="20" idx="3"/>
          </p:cNvCxnSpPr>
          <p:nvPr/>
        </p:nvCxnSpPr>
        <p:spPr>
          <a:xfrm>
            <a:off x="4572000" y="3826335"/>
            <a:ext cx="349245" cy="0"/>
          </a:xfrm>
          <a:prstGeom prst="line">
            <a:avLst/>
          </a:prstGeom>
          <a:noFill/>
          <a:ln w="28575" cap="flat" cmpd="sng" algn="ctr">
            <a:solidFill>
              <a:srgbClr val="212121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E6D5680-A11C-0AE1-E2B9-29EBA38D05B5}"/>
              </a:ext>
            </a:extLst>
          </p:cNvPr>
          <p:cNvCxnSpPr/>
          <p:nvPr/>
        </p:nvCxnSpPr>
        <p:spPr>
          <a:xfrm>
            <a:off x="4921245" y="3826335"/>
            <a:ext cx="0" cy="598104"/>
          </a:xfrm>
          <a:prstGeom prst="line">
            <a:avLst/>
          </a:prstGeom>
          <a:noFill/>
          <a:ln w="28575" cap="flat" cmpd="sng" algn="ctr">
            <a:solidFill>
              <a:srgbClr val="212121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00A227D-425A-CC54-CE92-F1BA76C8F107}"/>
              </a:ext>
            </a:extLst>
          </p:cNvPr>
          <p:cNvCxnSpPr/>
          <p:nvPr/>
        </p:nvCxnSpPr>
        <p:spPr>
          <a:xfrm flipH="1">
            <a:off x="699248" y="4424439"/>
            <a:ext cx="4221997" cy="0"/>
          </a:xfrm>
          <a:prstGeom prst="line">
            <a:avLst/>
          </a:prstGeom>
          <a:noFill/>
          <a:ln w="28575" cap="flat" cmpd="sng" algn="ctr">
            <a:solidFill>
              <a:srgbClr val="212121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AF0CD52-AD56-9E4A-07A7-F435BBACDF9C}"/>
              </a:ext>
            </a:extLst>
          </p:cNvPr>
          <p:cNvCxnSpPr/>
          <p:nvPr/>
        </p:nvCxnSpPr>
        <p:spPr>
          <a:xfrm flipV="1">
            <a:off x="699248" y="3826335"/>
            <a:ext cx="0" cy="598104"/>
          </a:xfrm>
          <a:prstGeom prst="line">
            <a:avLst/>
          </a:prstGeom>
          <a:noFill/>
          <a:ln w="28575" cap="flat" cmpd="sng" algn="ctr">
            <a:solidFill>
              <a:srgbClr val="212121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B74DE54-BDCA-8D4E-982E-9EA5AD3503F3}"/>
              </a:ext>
            </a:extLst>
          </p:cNvPr>
          <p:cNvCxnSpPr>
            <a:endCxn id="16" idx="1"/>
          </p:cNvCxnSpPr>
          <p:nvPr/>
        </p:nvCxnSpPr>
        <p:spPr>
          <a:xfrm>
            <a:off x="699247" y="3826335"/>
            <a:ext cx="304800" cy="0"/>
          </a:xfrm>
          <a:prstGeom prst="straightConnector1">
            <a:avLst/>
          </a:prstGeom>
          <a:noFill/>
          <a:ln w="28575" cap="flat" cmpd="sng" algn="ctr">
            <a:solidFill>
              <a:srgbClr val="212121"/>
            </a:solidFill>
            <a:prstDash val="solid"/>
            <a:miter lim="800000"/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16918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Procedure: CQINSERT (F, R, Q, N, Y)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551175"/>
            <a:ext cx="8945787" cy="13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This procedure inserts </a:t>
            </a: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Y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at rear end of the Circular Queue.</a:t>
            </a:r>
          </a:p>
          <a:p>
            <a:pPr marL="265113" marR="0" lvl="0" indent="-265113" algn="just" defTabSz="914400" rtl="0" eaLnBrk="1" fontAlgn="auto" latinLnBrk="0" hangingPunct="1"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represented by a vector </a:t>
            </a: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containing </a:t>
            </a: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N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elements.</a:t>
            </a:r>
          </a:p>
          <a:p>
            <a:pPr marL="265113" marR="0" lvl="0" indent="-265113" algn="just" defTabSz="914400" rtl="0" eaLnBrk="1" fontAlgn="auto" latinLnBrk="0" hangingPunct="1"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front element of a queue.</a:t>
            </a:r>
          </a:p>
          <a:p>
            <a:pPr marL="265113" marR="0" lvl="0" indent="-265113" algn="just" defTabSz="914400" rtl="0" eaLnBrk="1" fontAlgn="auto" latinLnBrk="0" hangingPunct="1"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9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rear element of a queue.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E9AC0-24F0-B090-BB8F-5C03E48108FB}"/>
              </a:ext>
            </a:extLst>
          </p:cNvPr>
          <p:cNvSpPr txBox="1"/>
          <p:nvPr/>
        </p:nvSpPr>
        <p:spPr>
          <a:xfrm>
            <a:off x="184936" y="1802191"/>
            <a:ext cx="3286684" cy="1877437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lvl="0">
              <a:buClrTx/>
              <a:defRPr/>
            </a:pPr>
            <a:r>
              <a:rPr lang="en-IN" sz="1600" b="1" kern="1200" dirty="0">
                <a:solidFill>
                  <a:srgbClr val="1D6FA9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[Overflow]</a:t>
            </a:r>
          </a:p>
          <a:p>
            <a:pPr lvl="0">
              <a:buClrTx/>
              <a:defRPr/>
            </a:pP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</a:t>
            </a:r>
            <a:r>
              <a:rPr lang="en-IN" b="1" kern="1200" dirty="0">
                <a:solidFill>
                  <a:srgbClr val="1D6FA9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(R+1)%N=F</a:t>
            </a:r>
          </a:p>
          <a:p>
            <a:pPr lvl="0">
              <a:buClrTx/>
              <a:defRPr/>
            </a:pP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</a:t>
            </a:r>
            <a:r>
              <a:rPr lang="en-IN" b="1" kern="1200" dirty="0">
                <a:solidFill>
                  <a:srgbClr val="1D6FA9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Write(‘Overflow’)</a:t>
            </a:r>
          </a:p>
          <a:p>
            <a:pPr lvl="0">
              <a:buClrTx/>
              <a:defRPr/>
            </a:pP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         Return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1200" dirty="0">
                <a:solidFill>
                  <a:srgbClr val="1D6FA9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. [Reset Rear Pointer]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R = N</a:t>
            </a:r>
          </a:p>
          <a:p>
            <a:pPr lvl="0">
              <a:buClrTx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R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IN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(R+1)%N</a:t>
            </a:r>
          </a:p>
          <a:p>
            <a:pPr lvl="0">
              <a:buClrTx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Else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R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R + 1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156731-CF55-7463-3C6C-02BFAE463B7D}"/>
              </a:ext>
            </a:extLst>
          </p:cNvPr>
          <p:cNvSpPr txBox="1"/>
          <p:nvPr/>
        </p:nvSpPr>
        <p:spPr>
          <a:xfrm>
            <a:off x="184936" y="3632571"/>
            <a:ext cx="3286684" cy="144655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[Insert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Q[R]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Y</a:t>
            </a:r>
          </a:p>
          <a:p>
            <a:pPr marL="444500" marR="0" lvl="0" indent="-444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[Is front pointer properly set?]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F=-1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F 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            Return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0443A1B-1F64-74E6-1E66-9EB4D1936F6F}"/>
              </a:ext>
            </a:extLst>
          </p:cNvPr>
          <p:cNvGrpSpPr/>
          <p:nvPr/>
        </p:nvGrpSpPr>
        <p:grpSpPr>
          <a:xfrm>
            <a:off x="6572863" y="724876"/>
            <a:ext cx="2286000" cy="1195779"/>
            <a:chOff x="239486" y="2480130"/>
            <a:chExt cx="2286000" cy="130632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1916236-E60A-2BD9-3E5A-05C3A03D2064}"/>
                </a:ext>
              </a:extLst>
            </p:cNvPr>
            <p:cNvGrpSpPr/>
            <p:nvPr/>
          </p:nvGrpSpPr>
          <p:grpSpPr>
            <a:xfrm>
              <a:off x="500744" y="3176850"/>
              <a:ext cx="1828800" cy="381000"/>
              <a:chOff x="381000" y="1219200"/>
              <a:chExt cx="1828800" cy="381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6F6187A-71CA-4EFB-08EA-0FDAB02CF367}"/>
                  </a:ext>
                </a:extLst>
              </p:cNvPr>
              <p:cNvSpPr/>
              <p:nvPr/>
            </p:nvSpPr>
            <p:spPr>
              <a:xfrm>
                <a:off x="3810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CA82CD6-0BA9-7ACE-A536-3447674E5E10}"/>
                  </a:ext>
                </a:extLst>
              </p:cNvPr>
              <p:cNvSpPr/>
              <p:nvPr/>
            </p:nvSpPr>
            <p:spPr>
              <a:xfrm>
                <a:off x="8382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EAB38D0-B458-AC00-C540-272F7AE80F4D}"/>
                  </a:ext>
                </a:extLst>
              </p:cNvPr>
              <p:cNvSpPr/>
              <p:nvPr/>
            </p:nvSpPr>
            <p:spPr>
              <a:xfrm>
                <a:off x="12954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8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9DF46CF-07D2-DA8D-0413-8AC6ED759D7E}"/>
                  </a:ext>
                </a:extLst>
              </p:cNvPr>
              <p:cNvSpPr/>
              <p:nvPr/>
            </p:nvSpPr>
            <p:spPr>
              <a:xfrm>
                <a:off x="17526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15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D4298E0-AD9A-F906-0D1E-9FBC9552F66C}"/>
                </a:ext>
              </a:extLst>
            </p:cNvPr>
            <p:cNvCxnSpPr>
              <a:stCxn id="32" idx="3"/>
            </p:cNvCxnSpPr>
            <p:nvPr/>
          </p:nvCxnSpPr>
          <p:spPr>
            <a:xfrm>
              <a:off x="2329544" y="3367350"/>
              <a:ext cx="1905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E6C876B-C2C1-8A53-8C79-04AA8EF2DD54}"/>
                </a:ext>
              </a:extLst>
            </p:cNvPr>
            <p:cNvCxnSpPr/>
            <p:nvPr/>
          </p:nvCxnSpPr>
          <p:spPr>
            <a:xfrm>
              <a:off x="2514602" y="3367350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18AD26-7D8C-5D03-C60B-8FB66981C50C}"/>
                </a:ext>
              </a:extLst>
            </p:cNvPr>
            <p:cNvCxnSpPr/>
            <p:nvPr/>
          </p:nvCxnSpPr>
          <p:spPr>
            <a:xfrm flipH="1">
              <a:off x="239486" y="3786450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04821A7-E47F-7707-0819-8570E2B8AA4E}"/>
                </a:ext>
              </a:extLst>
            </p:cNvPr>
            <p:cNvCxnSpPr/>
            <p:nvPr/>
          </p:nvCxnSpPr>
          <p:spPr>
            <a:xfrm flipV="1">
              <a:off x="239486" y="3367350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3F6D229-100C-FFCC-773B-1825ED65BDDE}"/>
                </a:ext>
              </a:extLst>
            </p:cNvPr>
            <p:cNvCxnSpPr/>
            <p:nvPr/>
          </p:nvCxnSpPr>
          <p:spPr>
            <a:xfrm>
              <a:off x="239486" y="3367350"/>
              <a:ext cx="261258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  <a:tailEnd type="arrow"/>
            </a:ln>
            <a:effectLst/>
          </p:spPr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568E464-30CF-39D9-59DD-F41B5F017E49}"/>
                </a:ext>
              </a:extLst>
            </p:cNvPr>
            <p:cNvGrpSpPr/>
            <p:nvPr/>
          </p:nvGrpSpPr>
          <p:grpSpPr>
            <a:xfrm>
              <a:off x="1937650" y="2480142"/>
              <a:ext cx="314510" cy="680083"/>
              <a:chOff x="1937650" y="5094504"/>
              <a:chExt cx="314510" cy="680083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657D806-01E8-C662-52A1-0C1A0E699572}"/>
                  </a:ext>
                </a:extLst>
              </p:cNvPr>
              <p:cNvSpPr txBox="1"/>
              <p:nvPr/>
            </p:nvSpPr>
            <p:spPr>
              <a:xfrm>
                <a:off x="1937650" y="5094504"/>
                <a:ext cx="31451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D84ABB50-3D59-56AB-F58C-DF8DE6F9BACA}"/>
                  </a:ext>
                </a:extLst>
              </p:cNvPr>
              <p:cNvCxnSpPr>
                <a:stCxn id="27" idx="2"/>
                <a:endCxn id="32" idx="0"/>
              </p:cNvCxnSpPr>
              <p:nvPr/>
            </p:nvCxnSpPr>
            <p:spPr>
              <a:xfrm>
                <a:off x="2094905" y="5463836"/>
                <a:ext cx="6039" cy="310751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355D90D-547A-93A4-61D9-757D674120CB}"/>
                </a:ext>
              </a:extLst>
            </p:cNvPr>
            <p:cNvGrpSpPr/>
            <p:nvPr/>
          </p:nvGrpSpPr>
          <p:grpSpPr>
            <a:xfrm>
              <a:off x="1490955" y="2480130"/>
              <a:ext cx="293670" cy="696708"/>
              <a:chOff x="1936047" y="5094504"/>
              <a:chExt cx="293670" cy="69670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B1106C3-EE20-FC9C-C303-63F57B272757}"/>
                  </a:ext>
                </a:extLst>
              </p:cNvPr>
              <p:cNvSpPr txBox="1"/>
              <p:nvPr/>
            </p:nvSpPr>
            <p:spPr>
              <a:xfrm>
                <a:off x="1936047" y="5094504"/>
                <a:ext cx="29367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5411BEFF-4019-A12D-6A09-543EE975FA64}"/>
                  </a:ext>
                </a:extLst>
              </p:cNvPr>
              <p:cNvCxnSpPr>
                <a:stCxn id="13" idx="2"/>
              </p:cNvCxnSpPr>
              <p:nvPr/>
            </p:nvCxnSpPr>
            <p:spPr>
              <a:xfrm>
                <a:off x="2082882" y="5463836"/>
                <a:ext cx="18062" cy="3273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56C1F9-7B3E-59E3-ACE5-6469D34B6BB3}"/>
              </a:ext>
            </a:extLst>
          </p:cNvPr>
          <p:cNvGrpSpPr/>
          <p:nvPr/>
        </p:nvGrpSpPr>
        <p:grpSpPr>
          <a:xfrm>
            <a:off x="6577274" y="2221017"/>
            <a:ext cx="2286000" cy="1195779"/>
            <a:chOff x="2971800" y="2480735"/>
            <a:chExt cx="2286000" cy="130632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C06A199-E08F-67BF-777C-12A3E6E08873}"/>
                </a:ext>
              </a:extLst>
            </p:cNvPr>
            <p:cNvGrpSpPr/>
            <p:nvPr/>
          </p:nvGrpSpPr>
          <p:grpSpPr>
            <a:xfrm>
              <a:off x="3233058" y="3177455"/>
              <a:ext cx="1828800" cy="381000"/>
              <a:chOff x="381000" y="1219200"/>
              <a:chExt cx="1828800" cy="381000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6319670-BEC8-BC77-B1A5-5F8E48728920}"/>
                  </a:ext>
                </a:extLst>
              </p:cNvPr>
              <p:cNvSpPr/>
              <p:nvPr/>
            </p:nvSpPr>
            <p:spPr>
              <a:xfrm>
                <a:off x="3810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8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F0383CF-7888-B108-9EB5-0DA91E820E92}"/>
                  </a:ext>
                </a:extLst>
              </p:cNvPr>
              <p:cNvSpPr/>
              <p:nvPr/>
            </p:nvSpPr>
            <p:spPr>
              <a:xfrm>
                <a:off x="8382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15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FB52A6A-80B9-66FC-B5B1-77DC53766C3B}"/>
                  </a:ext>
                </a:extLst>
              </p:cNvPr>
              <p:cNvSpPr/>
              <p:nvPr/>
            </p:nvSpPr>
            <p:spPr>
              <a:xfrm>
                <a:off x="12954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F317A2D4-E450-A209-00A7-89737378BA43}"/>
                  </a:ext>
                </a:extLst>
              </p:cNvPr>
              <p:cNvSpPr/>
              <p:nvPr/>
            </p:nvSpPr>
            <p:spPr>
              <a:xfrm>
                <a:off x="17526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7E0326-3A25-5C16-246B-B64759A59506}"/>
                </a:ext>
              </a:extLst>
            </p:cNvPr>
            <p:cNvCxnSpPr>
              <a:stCxn id="49" idx="3"/>
            </p:cNvCxnSpPr>
            <p:nvPr/>
          </p:nvCxnSpPr>
          <p:spPr>
            <a:xfrm>
              <a:off x="5061858" y="3367955"/>
              <a:ext cx="1905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9443B56-1E39-1DF2-B8F4-12A381604C1B}"/>
                </a:ext>
              </a:extLst>
            </p:cNvPr>
            <p:cNvCxnSpPr/>
            <p:nvPr/>
          </p:nvCxnSpPr>
          <p:spPr>
            <a:xfrm>
              <a:off x="5246916" y="3367955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3269D6-EBD2-5E5C-7D27-76220BF210CB}"/>
                </a:ext>
              </a:extLst>
            </p:cNvPr>
            <p:cNvCxnSpPr/>
            <p:nvPr/>
          </p:nvCxnSpPr>
          <p:spPr>
            <a:xfrm flipH="1">
              <a:off x="2971800" y="3787055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8407AF-06E4-4D32-05B3-77F177CB1696}"/>
                </a:ext>
              </a:extLst>
            </p:cNvPr>
            <p:cNvCxnSpPr/>
            <p:nvPr/>
          </p:nvCxnSpPr>
          <p:spPr>
            <a:xfrm flipV="1">
              <a:off x="2971800" y="3367955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4869C77-2472-4A8E-B56C-EBA48E0552C5}"/>
                </a:ext>
              </a:extLst>
            </p:cNvPr>
            <p:cNvCxnSpPr>
              <a:endCxn id="46" idx="1"/>
            </p:cNvCxnSpPr>
            <p:nvPr/>
          </p:nvCxnSpPr>
          <p:spPr>
            <a:xfrm>
              <a:off x="2971800" y="3367955"/>
              <a:ext cx="261258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  <a:tailEnd type="arrow"/>
            </a:ln>
            <a:effectLst/>
          </p:spPr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286E9456-2FA6-D49D-D0BE-C03D36DB82F9}"/>
                </a:ext>
              </a:extLst>
            </p:cNvPr>
            <p:cNvGrpSpPr/>
            <p:nvPr/>
          </p:nvGrpSpPr>
          <p:grpSpPr>
            <a:xfrm>
              <a:off x="3742264" y="2480747"/>
              <a:ext cx="314510" cy="680083"/>
              <a:chOff x="1937650" y="5094504"/>
              <a:chExt cx="314510" cy="680083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5A27806-3B7D-B2F3-3AE6-B088A3469D1C}"/>
                  </a:ext>
                </a:extLst>
              </p:cNvPr>
              <p:cNvSpPr txBox="1"/>
              <p:nvPr/>
            </p:nvSpPr>
            <p:spPr>
              <a:xfrm>
                <a:off x="1937650" y="5094504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1D010A93-2E22-88CC-E4F2-FC74B6B66BF6}"/>
                  </a:ext>
                </a:extLst>
              </p:cNvPr>
              <p:cNvCxnSpPr>
                <a:stCxn id="44" idx="2"/>
                <a:endCxn id="49" idx="0"/>
              </p:cNvCxnSpPr>
              <p:nvPr/>
            </p:nvCxnSpPr>
            <p:spPr>
              <a:xfrm>
                <a:off x="2094905" y="5463836"/>
                <a:ext cx="6039" cy="310751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A4FC666-D18C-CF4D-4B4A-1341D633D043}"/>
                </a:ext>
              </a:extLst>
            </p:cNvPr>
            <p:cNvGrpSpPr/>
            <p:nvPr/>
          </p:nvGrpSpPr>
          <p:grpSpPr>
            <a:xfrm>
              <a:off x="3300395" y="2480735"/>
              <a:ext cx="293670" cy="696708"/>
              <a:chOff x="1936047" y="5094504"/>
              <a:chExt cx="293670" cy="696708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E09ECAF-8A50-8D6A-EDD4-16B1AA31652A}"/>
                  </a:ext>
                </a:extLst>
              </p:cNvPr>
              <p:cNvSpPr txBox="1"/>
              <p:nvPr/>
            </p:nvSpPr>
            <p:spPr>
              <a:xfrm>
                <a:off x="1936047" y="5094504"/>
                <a:ext cx="293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4D78142D-3EC3-082E-002A-E1BA22BD7476}"/>
                  </a:ext>
                </a:extLst>
              </p:cNvPr>
              <p:cNvCxnSpPr>
                <a:stCxn id="42" idx="2"/>
              </p:cNvCxnSpPr>
              <p:nvPr/>
            </p:nvCxnSpPr>
            <p:spPr>
              <a:xfrm>
                <a:off x="2082882" y="5463836"/>
                <a:ext cx="18062" cy="3273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4386FD7-5A66-8D0C-311D-4F7A52A12D7E}"/>
              </a:ext>
            </a:extLst>
          </p:cNvPr>
          <p:cNvGrpSpPr/>
          <p:nvPr/>
        </p:nvGrpSpPr>
        <p:grpSpPr>
          <a:xfrm>
            <a:off x="6572863" y="3554424"/>
            <a:ext cx="2286000" cy="1195779"/>
            <a:chOff x="6324600" y="2472268"/>
            <a:chExt cx="2286000" cy="130632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D4AAA80-5413-2231-D494-3E7AD3C4DBDB}"/>
                </a:ext>
              </a:extLst>
            </p:cNvPr>
            <p:cNvGrpSpPr/>
            <p:nvPr/>
          </p:nvGrpSpPr>
          <p:grpSpPr>
            <a:xfrm>
              <a:off x="6585858" y="3168988"/>
              <a:ext cx="1828800" cy="381000"/>
              <a:chOff x="381000" y="1219200"/>
              <a:chExt cx="1828800" cy="381000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AA60E3E5-A92E-EBED-33B9-5DA7ACB91FDF}"/>
                  </a:ext>
                </a:extLst>
              </p:cNvPr>
              <p:cNvSpPr/>
              <p:nvPr/>
            </p:nvSpPr>
            <p:spPr>
              <a:xfrm>
                <a:off x="3810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23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0D76FF90-C10D-B5DA-9F87-07E57010F96B}"/>
                  </a:ext>
                </a:extLst>
              </p:cNvPr>
              <p:cNvSpPr/>
              <p:nvPr/>
            </p:nvSpPr>
            <p:spPr>
              <a:xfrm>
                <a:off x="8382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6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C7861C4C-2CC8-9BC3-2F69-17B0461C0CFE}"/>
                  </a:ext>
                </a:extLst>
              </p:cNvPr>
              <p:cNvSpPr/>
              <p:nvPr/>
            </p:nvSpPr>
            <p:spPr>
              <a:xfrm>
                <a:off x="12954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8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DAB6FCF-1761-246C-4344-8AB63CC88E62}"/>
                  </a:ext>
                </a:extLst>
              </p:cNvPr>
              <p:cNvSpPr/>
              <p:nvPr/>
            </p:nvSpPr>
            <p:spPr>
              <a:xfrm>
                <a:off x="1752600" y="1219200"/>
                <a:ext cx="457200" cy="3810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15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61C09DE-D7FE-4829-6603-EFFD48697B9C}"/>
                </a:ext>
              </a:extLst>
            </p:cNvPr>
            <p:cNvCxnSpPr>
              <a:stCxn id="70" idx="3"/>
            </p:cNvCxnSpPr>
            <p:nvPr/>
          </p:nvCxnSpPr>
          <p:spPr>
            <a:xfrm>
              <a:off x="8414658" y="3359488"/>
              <a:ext cx="1905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0590787-D516-B546-66F4-BF24AF0EDDCE}"/>
                </a:ext>
              </a:extLst>
            </p:cNvPr>
            <p:cNvCxnSpPr/>
            <p:nvPr/>
          </p:nvCxnSpPr>
          <p:spPr>
            <a:xfrm>
              <a:off x="8599716" y="3359488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1B66916-6EC1-2331-E4BE-705F512E417F}"/>
                </a:ext>
              </a:extLst>
            </p:cNvPr>
            <p:cNvCxnSpPr/>
            <p:nvPr/>
          </p:nvCxnSpPr>
          <p:spPr>
            <a:xfrm flipH="1">
              <a:off x="6324600" y="3778588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438AA07-A082-4543-585F-6E483829DA32}"/>
                </a:ext>
              </a:extLst>
            </p:cNvPr>
            <p:cNvCxnSpPr/>
            <p:nvPr/>
          </p:nvCxnSpPr>
          <p:spPr>
            <a:xfrm flipV="1">
              <a:off x="6324600" y="3359488"/>
              <a:ext cx="0" cy="419100"/>
            </a:xfrm>
            <a:prstGeom prst="line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</a:ln>
            <a:effectLst/>
          </p:spPr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6ABFA801-5B5E-5066-6C65-65DB4D52B3A5}"/>
                </a:ext>
              </a:extLst>
            </p:cNvPr>
            <p:cNvCxnSpPr>
              <a:endCxn id="63" idx="1"/>
            </p:cNvCxnSpPr>
            <p:nvPr/>
          </p:nvCxnSpPr>
          <p:spPr>
            <a:xfrm>
              <a:off x="6324600" y="3359488"/>
              <a:ext cx="261258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212121"/>
              </a:solidFill>
              <a:prstDash val="solid"/>
              <a:miter lim="800000"/>
              <a:tailEnd type="arrow"/>
            </a:ln>
            <a:effectLst/>
          </p:spPr>
        </p:cxn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A8C9D2A-5AC7-8312-3AF7-EA9D65318508}"/>
                </a:ext>
              </a:extLst>
            </p:cNvPr>
            <p:cNvGrpSpPr/>
            <p:nvPr/>
          </p:nvGrpSpPr>
          <p:grpSpPr>
            <a:xfrm>
              <a:off x="8022764" y="2472280"/>
              <a:ext cx="314510" cy="680083"/>
              <a:chOff x="1937650" y="5094504"/>
              <a:chExt cx="314510" cy="680083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48AF9C0-0944-E192-535D-76F1B433B844}"/>
                  </a:ext>
                </a:extLst>
              </p:cNvPr>
              <p:cNvSpPr txBox="1"/>
              <p:nvPr/>
            </p:nvSpPr>
            <p:spPr>
              <a:xfrm>
                <a:off x="1937650" y="5094504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969982F8-8B8A-91FD-9849-A2ABA49AC40C}"/>
                  </a:ext>
                </a:extLst>
              </p:cNvPr>
              <p:cNvCxnSpPr>
                <a:stCxn id="61" idx="2"/>
                <a:endCxn id="70" idx="0"/>
              </p:cNvCxnSpPr>
              <p:nvPr/>
            </p:nvCxnSpPr>
            <p:spPr>
              <a:xfrm>
                <a:off x="2094905" y="5463836"/>
                <a:ext cx="6039" cy="310751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275AFBD1-BCC7-0A98-5F51-EE14C34596D1}"/>
                </a:ext>
              </a:extLst>
            </p:cNvPr>
            <p:cNvGrpSpPr/>
            <p:nvPr/>
          </p:nvGrpSpPr>
          <p:grpSpPr>
            <a:xfrm>
              <a:off x="6642133" y="2472268"/>
              <a:ext cx="293670" cy="696708"/>
              <a:chOff x="1936047" y="5094504"/>
              <a:chExt cx="293670" cy="696708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7F4CB9A-D602-190E-1F6A-C79FD65AB630}"/>
                  </a:ext>
                </a:extLst>
              </p:cNvPr>
              <p:cNvSpPr txBox="1"/>
              <p:nvPr/>
            </p:nvSpPr>
            <p:spPr>
              <a:xfrm>
                <a:off x="1936047" y="5094504"/>
                <a:ext cx="293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8F112885-FEDB-7B27-3611-2AC456C2D995}"/>
                  </a:ext>
                </a:extLst>
              </p:cNvPr>
              <p:cNvCxnSpPr>
                <a:stCxn id="59" idx="2"/>
              </p:cNvCxnSpPr>
              <p:nvPr/>
            </p:nvCxnSpPr>
            <p:spPr>
              <a:xfrm>
                <a:off x="2082882" y="5463836"/>
                <a:ext cx="18062" cy="3273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1344637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Function: CQDELETE (F, R, Q, N)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698406"/>
            <a:ext cx="8945787" cy="13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lvl="0" indent="-265113" algn="just"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This function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deletes &amp; returns</a:t>
            </a:r>
            <a:r>
              <a:rPr lang="en-IN" sz="1900" b="1" kern="12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an element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from front end</a:t>
            </a:r>
            <a:r>
              <a:rPr lang="en-IN" sz="1900" b="1" kern="12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of the Circular Queue.</a:t>
            </a:r>
          </a:p>
          <a:p>
            <a:pPr marL="265113" lvl="0" indent="-265113" algn="just"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represented by a vector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containing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N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elements.</a:t>
            </a:r>
          </a:p>
          <a:p>
            <a:pPr marL="265113" lvl="0" indent="-265113" algn="just"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front</a:t>
            </a:r>
            <a:r>
              <a:rPr lang="en-IN" sz="1900" b="1" kern="12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 of a queue.</a:t>
            </a:r>
          </a:p>
          <a:p>
            <a:pPr marL="265113" lvl="0" indent="-265113" algn="just"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lang="en-IN" sz="19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rear</a:t>
            </a:r>
            <a:r>
              <a:rPr lang="en-IN" sz="19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9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 of a queue.</a:t>
            </a:r>
            <a:endParaRPr lang="en-US" sz="1900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C0500-7930-8970-B4C4-F6979875497A}"/>
              </a:ext>
            </a:extLst>
          </p:cNvPr>
          <p:cNvSpPr txBox="1"/>
          <p:nvPr/>
        </p:nvSpPr>
        <p:spPr>
          <a:xfrm>
            <a:off x="184935" y="2089749"/>
            <a:ext cx="3379673" cy="289310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[Underflow?]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= 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Write(‘Underflow’)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Return(0)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[Delete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1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Y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Q[F]</a:t>
            </a:r>
          </a:p>
          <a:p>
            <a:pPr lvl="0">
              <a:buClrTx/>
              <a:defRPr/>
            </a:pPr>
            <a:r>
              <a:rPr lang="en-IN" sz="1800" b="1" kern="1200" dirty="0">
                <a:solidFill>
                  <a:srgbClr val="1D6FA9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[Increment Front Pointer]</a:t>
            </a:r>
          </a:p>
          <a:p>
            <a:pPr lvl="0">
              <a:buClrTx/>
              <a:defRPr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lang="en-IN" sz="1600" b="1" kern="1200" dirty="0">
                <a:solidFill>
                  <a:srgbClr val="1D6FA9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F = R</a:t>
            </a:r>
          </a:p>
          <a:p>
            <a:pPr lvl="0">
              <a:buClrTx/>
              <a:defRPr/>
            </a:pP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lang="en-IN" sz="1600" b="1" kern="1200" dirty="0">
                <a:solidFill>
                  <a:srgbClr val="1D6FA9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F 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R  -1</a:t>
            </a:r>
          </a:p>
          <a:p>
            <a:pPr lvl="0">
              <a:buClrTx/>
              <a:defRPr/>
            </a:pP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</a:t>
            </a:r>
            <a:r>
              <a:rPr lang="en-IN" sz="1600" b="1" kern="1200" dirty="0">
                <a:solidFill>
                  <a:srgbClr val="1D6FA9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Else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F  (F + 1)%N</a:t>
            </a:r>
          </a:p>
          <a:p>
            <a:pPr lvl="0">
              <a:buClrTx/>
              <a:defRPr/>
            </a:pP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         Return(Y)</a:t>
            </a:r>
            <a:endParaRPr lang="en-IN" sz="1600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1C2C99-4097-AFBA-2C75-7E28EF89558E}"/>
              </a:ext>
            </a:extLst>
          </p:cNvPr>
          <p:cNvGrpSpPr/>
          <p:nvPr/>
        </p:nvGrpSpPr>
        <p:grpSpPr>
          <a:xfrm>
            <a:off x="6748899" y="1099962"/>
            <a:ext cx="2109964" cy="1152980"/>
            <a:chOff x="9226890" y="1588093"/>
            <a:chExt cx="2109964" cy="147178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7A3C309-95FE-1207-C4E0-21595672A7B5}"/>
                </a:ext>
              </a:extLst>
            </p:cNvPr>
            <p:cNvGrpSpPr/>
            <p:nvPr/>
          </p:nvGrpSpPr>
          <p:grpSpPr>
            <a:xfrm>
              <a:off x="9226890" y="1588093"/>
              <a:ext cx="2109964" cy="1471788"/>
              <a:chOff x="6324600" y="2457490"/>
              <a:chExt cx="2286000" cy="132109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9A63E3BF-71EA-12BB-33FE-DBDDAC31531D}"/>
                  </a:ext>
                </a:extLst>
              </p:cNvPr>
              <p:cNvGrpSpPr/>
              <p:nvPr/>
            </p:nvGrpSpPr>
            <p:grpSpPr>
              <a:xfrm>
                <a:off x="6585858" y="3168988"/>
                <a:ext cx="1828800" cy="381000"/>
                <a:chOff x="381000" y="1219200"/>
                <a:chExt cx="1828800" cy="381000"/>
              </a:xfrm>
            </p:grpSpPr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14415E5F-ADFC-7D9E-FC44-843CE6AA5814}"/>
                    </a:ext>
                  </a:extLst>
                </p:cNvPr>
                <p:cNvSpPr/>
                <p:nvPr/>
              </p:nvSpPr>
              <p:spPr>
                <a:xfrm>
                  <a:off x="3810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7FE22381-512F-BCF5-F7A6-6F9B58C0C84E}"/>
                    </a:ext>
                  </a:extLst>
                </p:cNvPr>
                <p:cNvSpPr/>
                <p:nvPr/>
              </p:nvSpPr>
              <p:spPr>
                <a:xfrm>
                  <a:off x="8382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6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A03FE419-F3F4-F8A5-9787-9815C818D4DB}"/>
                    </a:ext>
                  </a:extLst>
                </p:cNvPr>
                <p:cNvSpPr/>
                <p:nvPr/>
              </p:nvSpPr>
              <p:spPr>
                <a:xfrm>
                  <a:off x="12954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28D4EB2-5B69-D19D-0BFE-86003945908C}"/>
                    </a:ext>
                  </a:extLst>
                </p:cNvPr>
                <p:cNvSpPr/>
                <p:nvPr/>
              </p:nvSpPr>
              <p:spPr>
                <a:xfrm>
                  <a:off x="17526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D6670C3-B093-C60E-FD88-D79314FE3FD7}"/>
                  </a:ext>
                </a:extLst>
              </p:cNvPr>
              <p:cNvCxnSpPr>
                <a:stCxn id="31" idx="3"/>
              </p:cNvCxnSpPr>
              <p:nvPr/>
            </p:nvCxnSpPr>
            <p:spPr>
              <a:xfrm>
                <a:off x="8414658" y="3359488"/>
                <a:ext cx="1905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3878B4B-879B-BC50-FED5-ADDF98C645BB}"/>
                  </a:ext>
                </a:extLst>
              </p:cNvPr>
              <p:cNvCxnSpPr/>
              <p:nvPr/>
            </p:nvCxnSpPr>
            <p:spPr>
              <a:xfrm>
                <a:off x="8599716" y="3359488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6E73CF85-9711-A392-2455-A40317C53083}"/>
                  </a:ext>
                </a:extLst>
              </p:cNvPr>
              <p:cNvCxnSpPr/>
              <p:nvPr/>
            </p:nvCxnSpPr>
            <p:spPr>
              <a:xfrm flipH="1">
                <a:off x="6324600" y="3778588"/>
                <a:ext cx="22860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865BF47-3CA3-0ADE-9F63-6353E4B8E215}"/>
                  </a:ext>
                </a:extLst>
              </p:cNvPr>
              <p:cNvCxnSpPr/>
              <p:nvPr/>
            </p:nvCxnSpPr>
            <p:spPr>
              <a:xfrm flipV="1">
                <a:off x="6324600" y="3359488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AA27BB0F-C18D-3BAF-0C51-D3AF32BFFD84}"/>
                  </a:ext>
                </a:extLst>
              </p:cNvPr>
              <p:cNvCxnSpPr>
                <a:endCxn id="28" idx="1"/>
              </p:cNvCxnSpPr>
              <p:nvPr/>
            </p:nvCxnSpPr>
            <p:spPr>
              <a:xfrm>
                <a:off x="6324600" y="3359488"/>
                <a:ext cx="261258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  <a:tailEnd type="arrow"/>
              </a:ln>
              <a:effectLst/>
            </p:spPr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EB709BA-CBD4-28E4-027D-FC60146E0B99}"/>
                  </a:ext>
                </a:extLst>
              </p:cNvPr>
              <p:cNvSpPr txBox="1"/>
              <p:nvPr/>
            </p:nvSpPr>
            <p:spPr>
              <a:xfrm>
                <a:off x="6981351" y="2457490"/>
                <a:ext cx="307460" cy="331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CB19DFA-0E74-16E1-597D-41BAF5268318}"/>
                  </a:ext>
                </a:extLst>
              </p:cNvPr>
              <p:cNvSpPr txBox="1"/>
              <p:nvPr/>
            </p:nvSpPr>
            <p:spPr>
              <a:xfrm>
                <a:off x="7236808" y="2457490"/>
                <a:ext cx="309999" cy="3315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9B483FD-9634-1CB2-F6DD-DA649F30C51C}"/>
                </a:ext>
              </a:extLst>
            </p:cNvPr>
            <p:cNvCxnSpPr>
              <a:stCxn id="26" idx="2"/>
            </p:cNvCxnSpPr>
            <p:nvPr/>
          </p:nvCxnSpPr>
          <p:spPr>
            <a:xfrm>
              <a:off x="9974959" y="1957432"/>
              <a:ext cx="0" cy="430949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headEnd w="lg" len="lg"/>
              <a:tailEnd type="stealth" w="lg" len="lg"/>
            </a:ln>
            <a:effectLst/>
          </p:spPr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9539F7D-1253-673E-974C-92173AD1B718}"/>
                </a:ext>
              </a:extLst>
            </p:cNvPr>
            <p:cNvCxnSpPr>
              <a:stCxn id="27" idx="2"/>
            </p:cNvCxnSpPr>
            <p:nvPr/>
          </p:nvCxnSpPr>
          <p:spPr>
            <a:xfrm>
              <a:off x="10211916" y="1957445"/>
              <a:ext cx="0" cy="42861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headEnd w="lg" len="lg"/>
              <a:tailEnd type="stealth" w="lg" len="lg"/>
            </a:ln>
            <a:effectLst/>
          </p:spPr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44462C9-65F5-0032-6839-C8063DCE2031}"/>
              </a:ext>
            </a:extLst>
          </p:cNvPr>
          <p:cNvGrpSpPr/>
          <p:nvPr/>
        </p:nvGrpSpPr>
        <p:grpSpPr>
          <a:xfrm>
            <a:off x="6738853" y="2275844"/>
            <a:ext cx="2109964" cy="1166210"/>
            <a:chOff x="9266248" y="3461060"/>
            <a:chExt cx="2109964" cy="1488676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F70B71B-B367-21FF-0E6A-03A0248EF8DD}"/>
                </a:ext>
              </a:extLst>
            </p:cNvPr>
            <p:cNvGrpSpPr/>
            <p:nvPr/>
          </p:nvGrpSpPr>
          <p:grpSpPr>
            <a:xfrm>
              <a:off x="9266248" y="4270599"/>
              <a:ext cx="2109964" cy="679137"/>
              <a:chOff x="6324600" y="3168988"/>
              <a:chExt cx="2286000" cy="60960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91377F49-F925-F0A8-59E3-9634109AA847}"/>
                  </a:ext>
                </a:extLst>
              </p:cNvPr>
              <p:cNvGrpSpPr/>
              <p:nvPr/>
            </p:nvGrpSpPr>
            <p:grpSpPr>
              <a:xfrm>
                <a:off x="6585858" y="3168988"/>
                <a:ext cx="1828800" cy="381000"/>
                <a:chOff x="381000" y="1219200"/>
                <a:chExt cx="1828800" cy="3810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4B7A18A9-595F-7D94-2011-E3CFDC86F408}"/>
                    </a:ext>
                  </a:extLst>
                </p:cNvPr>
                <p:cNvSpPr/>
                <p:nvPr/>
              </p:nvSpPr>
              <p:spPr>
                <a:xfrm>
                  <a:off x="3810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2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CA0EE2A3-6E99-A6F9-CF2E-C01A73AC3517}"/>
                    </a:ext>
                  </a:extLst>
                </p:cNvPr>
                <p:cNvSpPr/>
                <p:nvPr/>
              </p:nvSpPr>
              <p:spPr>
                <a:xfrm>
                  <a:off x="8382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6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85FEFB7A-D8C3-7F6F-C30A-3FE8FCF5A0C4}"/>
                    </a:ext>
                  </a:extLst>
                </p:cNvPr>
                <p:cNvSpPr/>
                <p:nvPr/>
              </p:nvSpPr>
              <p:spPr>
                <a:xfrm>
                  <a:off x="12954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73B588C1-7348-CEE4-C216-84A41D559B40}"/>
                    </a:ext>
                  </a:extLst>
                </p:cNvPr>
                <p:cNvSpPr/>
                <p:nvPr/>
              </p:nvSpPr>
              <p:spPr>
                <a:xfrm>
                  <a:off x="17526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4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898A0C49-4E8F-C94D-0F05-E94C69A24E41}"/>
                  </a:ext>
                </a:extLst>
              </p:cNvPr>
              <p:cNvCxnSpPr>
                <a:stCxn id="49" idx="3"/>
              </p:cNvCxnSpPr>
              <p:nvPr/>
            </p:nvCxnSpPr>
            <p:spPr>
              <a:xfrm>
                <a:off x="8414658" y="3359488"/>
                <a:ext cx="1905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B90717CE-FD40-7DF8-B545-E48A51CBC3E1}"/>
                  </a:ext>
                </a:extLst>
              </p:cNvPr>
              <p:cNvCxnSpPr/>
              <p:nvPr/>
            </p:nvCxnSpPr>
            <p:spPr>
              <a:xfrm>
                <a:off x="8599716" y="3359488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87B44822-9A37-6589-6087-E1FE0FFC3A3C}"/>
                  </a:ext>
                </a:extLst>
              </p:cNvPr>
              <p:cNvCxnSpPr/>
              <p:nvPr/>
            </p:nvCxnSpPr>
            <p:spPr>
              <a:xfrm flipH="1">
                <a:off x="6324600" y="3778588"/>
                <a:ext cx="22860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9F1B305-C129-ABBD-7723-500E96914650}"/>
                  </a:ext>
                </a:extLst>
              </p:cNvPr>
              <p:cNvCxnSpPr/>
              <p:nvPr/>
            </p:nvCxnSpPr>
            <p:spPr>
              <a:xfrm flipV="1">
                <a:off x="6324600" y="3359489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1173C767-DC84-0713-7155-0071B2AEA018}"/>
                  </a:ext>
                </a:extLst>
              </p:cNvPr>
              <p:cNvCxnSpPr/>
              <p:nvPr/>
            </p:nvCxnSpPr>
            <p:spPr>
              <a:xfrm>
                <a:off x="6324600" y="3359489"/>
                <a:ext cx="261259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117BFC5-3E15-2799-7296-7912657B20BF}"/>
                </a:ext>
              </a:extLst>
            </p:cNvPr>
            <p:cNvGrpSpPr/>
            <p:nvPr/>
          </p:nvGrpSpPr>
          <p:grpSpPr>
            <a:xfrm>
              <a:off x="10818097" y="3461060"/>
              <a:ext cx="283784" cy="800288"/>
              <a:chOff x="8932592" y="3377871"/>
              <a:chExt cx="283784" cy="800288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C39EF3D-8E3C-35E3-0FF3-0325D5C92278}"/>
                  </a:ext>
                </a:extLst>
              </p:cNvPr>
              <p:cNvSpPr txBox="1"/>
              <p:nvPr/>
            </p:nvSpPr>
            <p:spPr>
              <a:xfrm>
                <a:off x="8932592" y="3377871"/>
                <a:ext cx="283784" cy="36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A19737D2-C873-AD3F-D020-5112287DFADB}"/>
                  </a:ext>
                </a:extLst>
              </p:cNvPr>
              <p:cNvCxnSpPr>
                <a:stCxn id="38" idx="2"/>
              </p:cNvCxnSpPr>
              <p:nvPr/>
            </p:nvCxnSpPr>
            <p:spPr>
              <a:xfrm>
                <a:off x="9074484" y="3747210"/>
                <a:ext cx="0" cy="430949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headEnd w="lg" len="lg"/>
                <a:tailEnd type="stealth" w="lg" len="lg"/>
              </a:ln>
              <a:effectLst/>
            </p:spPr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AD2BDE7-1FBC-8670-32CF-1A2354FF75C9}"/>
                </a:ext>
              </a:extLst>
            </p:cNvPr>
            <p:cNvGrpSpPr/>
            <p:nvPr/>
          </p:nvGrpSpPr>
          <p:grpSpPr>
            <a:xfrm>
              <a:off x="9997537" y="3461060"/>
              <a:ext cx="286127" cy="797968"/>
              <a:chOff x="9168377" y="3377871"/>
              <a:chExt cx="286127" cy="797968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DE548FE-1405-8C8C-ABA0-F828C7C88879}"/>
                  </a:ext>
                </a:extLst>
              </p:cNvPr>
              <p:cNvSpPr txBox="1"/>
              <p:nvPr/>
            </p:nvSpPr>
            <p:spPr>
              <a:xfrm>
                <a:off x="9168377" y="3377871"/>
                <a:ext cx="286127" cy="3693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9A3FB0C2-CC01-AEDA-A5EB-B16C9DA5A19F}"/>
                  </a:ext>
                </a:extLst>
              </p:cNvPr>
              <p:cNvCxnSpPr>
                <a:stCxn id="36" idx="2"/>
              </p:cNvCxnSpPr>
              <p:nvPr/>
            </p:nvCxnSpPr>
            <p:spPr>
              <a:xfrm>
                <a:off x="9311441" y="3747223"/>
                <a:ext cx="0" cy="42861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headEnd w="lg" len="lg"/>
                <a:tailEnd type="stealth" w="lg" len="lg"/>
              </a:ln>
              <a:effectLst/>
            </p:spPr>
          </p:cxn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CBE7E51-3063-7B75-0363-450BF0752C25}"/>
              </a:ext>
            </a:extLst>
          </p:cNvPr>
          <p:cNvGrpSpPr/>
          <p:nvPr/>
        </p:nvGrpSpPr>
        <p:grpSpPr>
          <a:xfrm>
            <a:off x="6728807" y="3512838"/>
            <a:ext cx="2109964" cy="1154468"/>
            <a:chOff x="9266248" y="4604386"/>
            <a:chExt cx="2109964" cy="1473687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4A95A1A5-FAE0-2BA9-EB2D-5C79DCD16B5F}"/>
                </a:ext>
              </a:extLst>
            </p:cNvPr>
            <p:cNvGrpSpPr/>
            <p:nvPr/>
          </p:nvGrpSpPr>
          <p:grpSpPr>
            <a:xfrm>
              <a:off x="9266248" y="5398937"/>
              <a:ext cx="2109964" cy="679136"/>
              <a:chOff x="6324600" y="3168988"/>
              <a:chExt cx="2286000" cy="609600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6D381295-9490-DF7B-F7AA-A7B9E4498B49}"/>
                  </a:ext>
                </a:extLst>
              </p:cNvPr>
              <p:cNvGrpSpPr/>
              <p:nvPr/>
            </p:nvGrpSpPr>
            <p:grpSpPr>
              <a:xfrm>
                <a:off x="6585858" y="3168988"/>
                <a:ext cx="1828800" cy="381000"/>
                <a:chOff x="381000" y="1219200"/>
                <a:chExt cx="1828800" cy="381000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A964A7A0-63DE-487F-4224-6F396662813A}"/>
                    </a:ext>
                  </a:extLst>
                </p:cNvPr>
                <p:cNvSpPr/>
                <p:nvPr/>
              </p:nvSpPr>
              <p:spPr>
                <a:xfrm>
                  <a:off x="3810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78FDB230-34FF-6B57-A8A8-9B272B2AF4D8}"/>
                    </a:ext>
                  </a:extLst>
                </p:cNvPr>
                <p:cNvSpPr/>
                <p:nvPr/>
              </p:nvSpPr>
              <p:spPr>
                <a:xfrm>
                  <a:off x="8382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6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21BAA470-0338-3EE1-B14C-407E62EC19F9}"/>
                    </a:ext>
                  </a:extLst>
                </p:cNvPr>
                <p:cNvSpPr/>
                <p:nvPr/>
              </p:nvSpPr>
              <p:spPr>
                <a:xfrm>
                  <a:off x="12954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8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87D19BA8-E770-4F28-EAB9-E7D613A92941}"/>
                    </a:ext>
                  </a:extLst>
                </p:cNvPr>
                <p:cNvSpPr/>
                <p:nvPr/>
              </p:nvSpPr>
              <p:spPr>
                <a:xfrm>
                  <a:off x="1752600" y="1219200"/>
                  <a:ext cx="457200" cy="381000"/>
                </a:xfrm>
                <a:prstGeom prst="rect">
                  <a:avLst/>
                </a:prstGeom>
                <a:solidFill>
                  <a:srgbClr val="909090"/>
                </a:solidFill>
                <a:ln w="12700" cap="flat" cmpd="sng" algn="ctr">
                  <a:solidFill>
                    <a:srgbClr val="909090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Roboto Condensed"/>
                      <a:ea typeface="+mn-ea"/>
                      <a:cs typeface="+mn-cs"/>
                    </a:rPr>
                    <a:t>4</a:t>
                  </a: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BC2BC7AF-3FE3-3E96-40D0-970D36270F75}"/>
                  </a:ext>
                </a:extLst>
              </p:cNvPr>
              <p:cNvCxnSpPr>
                <a:stCxn id="72" idx="3"/>
              </p:cNvCxnSpPr>
              <p:nvPr/>
            </p:nvCxnSpPr>
            <p:spPr>
              <a:xfrm>
                <a:off x="8414658" y="3359488"/>
                <a:ext cx="1905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D7C0CFE3-DD6F-571A-B09E-29466FCB2C7E}"/>
                  </a:ext>
                </a:extLst>
              </p:cNvPr>
              <p:cNvCxnSpPr/>
              <p:nvPr/>
            </p:nvCxnSpPr>
            <p:spPr>
              <a:xfrm>
                <a:off x="8599716" y="3359488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07C906AD-2FD5-CA37-9C5B-C1677B3CFA34}"/>
                  </a:ext>
                </a:extLst>
              </p:cNvPr>
              <p:cNvCxnSpPr/>
              <p:nvPr/>
            </p:nvCxnSpPr>
            <p:spPr>
              <a:xfrm flipH="1">
                <a:off x="6324600" y="3778588"/>
                <a:ext cx="228600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15106A74-0A49-DC46-142D-FBF0F96386BB}"/>
                  </a:ext>
                </a:extLst>
              </p:cNvPr>
              <p:cNvCxnSpPr/>
              <p:nvPr/>
            </p:nvCxnSpPr>
            <p:spPr>
              <a:xfrm flipV="1">
                <a:off x="6324600" y="3359488"/>
                <a:ext cx="0" cy="419100"/>
              </a:xfrm>
              <a:prstGeom prst="line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73949E15-8AA7-FCEE-969A-0D3B7B6174C7}"/>
                  </a:ext>
                </a:extLst>
              </p:cNvPr>
              <p:cNvCxnSpPr>
                <a:endCxn id="64" idx="1"/>
              </p:cNvCxnSpPr>
              <p:nvPr/>
            </p:nvCxnSpPr>
            <p:spPr>
              <a:xfrm>
                <a:off x="6324600" y="3359488"/>
                <a:ext cx="261258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212121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B978E9A-2541-B15C-CC6A-C9F4E97C977F}"/>
                </a:ext>
              </a:extLst>
            </p:cNvPr>
            <p:cNvGrpSpPr/>
            <p:nvPr/>
          </p:nvGrpSpPr>
          <p:grpSpPr>
            <a:xfrm>
              <a:off x="9985235" y="4606306"/>
              <a:ext cx="283784" cy="800288"/>
              <a:chOff x="9833067" y="4719218"/>
              <a:chExt cx="283784" cy="800288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0C21424-7A93-4FA6-E077-79157FFBB0C8}"/>
                  </a:ext>
                </a:extLst>
              </p:cNvPr>
              <p:cNvSpPr txBox="1"/>
              <p:nvPr/>
            </p:nvSpPr>
            <p:spPr>
              <a:xfrm>
                <a:off x="9833067" y="4719218"/>
                <a:ext cx="283784" cy="36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E7E9699C-7D0F-5776-30B5-D2A3E0D1A6F9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9974959" y="5088557"/>
                <a:ext cx="0" cy="430949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headEnd w="lg" len="lg"/>
                <a:tailEnd type="stealth" w="lg" len="lg"/>
              </a:ln>
              <a:effectLst/>
            </p:spPr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61C10007-A7CD-E91A-4083-003816B9114D}"/>
                </a:ext>
              </a:extLst>
            </p:cNvPr>
            <p:cNvGrpSpPr/>
            <p:nvPr/>
          </p:nvGrpSpPr>
          <p:grpSpPr>
            <a:xfrm>
              <a:off x="10841299" y="4604386"/>
              <a:ext cx="286127" cy="797968"/>
              <a:chOff x="10068852" y="4719218"/>
              <a:chExt cx="286127" cy="797968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3F6DD74-E9B8-730C-B90E-E94038FAA56D}"/>
                  </a:ext>
                </a:extLst>
              </p:cNvPr>
              <p:cNvSpPr txBox="1"/>
              <p:nvPr/>
            </p:nvSpPr>
            <p:spPr>
              <a:xfrm>
                <a:off x="10068852" y="4719218"/>
                <a:ext cx="286127" cy="3693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855209C4-1ED7-4AEB-2C05-8D0C0ACB16AF}"/>
                  </a:ext>
                </a:extLst>
              </p:cNvPr>
              <p:cNvCxnSpPr>
                <a:stCxn id="54" idx="2"/>
              </p:cNvCxnSpPr>
              <p:nvPr/>
            </p:nvCxnSpPr>
            <p:spPr>
              <a:xfrm>
                <a:off x="10211916" y="5088570"/>
                <a:ext cx="0" cy="42861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headEnd w="lg" len="lg"/>
                <a:tailEnd type="stealth" w="lg" len="lg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1507390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Example of </a:t>
            </a:r>
            <a:r>
              <a:rPr lang="en-IN" sz="2300" b="1" dirty="0" err="1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CQueue</a:t>
            </a:r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 Insert/Delete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5B5A02-B28D-6145-D4A3-5B6382BFE4E8}"/>
              </a:ext>
            </a:extLst>
          </p:cNvPr>
          <p:cNvGrpSpPr/>
          <p:nvPr/>
        </p:nvGrpSpPr>
        <p:grpSpPr>
          <a:xfrm>
            <a:off x="748218" y="1575913"/>
            <a:ext cx="1828800" cy="381000"/>
            <a:chOff x="381000" y="1219200"/>
            <a:chExt cx="1828800" cy="381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7AF8F6B-BE75-CB43-C960-F782AF96A70C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B7920C1-444A-C04C-228B-8AD3B4C5E5C1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E8CF62D-E81E-5FD6-A9D4-A890F812F7DA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1BA0C9B-1AE6-DCC6-D732-0C1ECB57F999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91C3574-B735-10FA-6FF3-B62F56BF6270}"/>
              </a:ext>
            </a:extLst>
          </p:cNvPr>
          <p:cNvGrpSpPr/>
          <p:nvPr/>
        </p:nvGrpSpPr>
        <p:grpSpPr>
          <a:xfrm>
            <a:off x="748218" y="2866661"/>
            <a:ext cx="1828800" cy="381000"/>
            <a:chOff x="381000" y="1219200"/>
            <a:chExt cx="1828800" cy="381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7D3D102-9056-0C58-B797-A6F94DD2A930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36E2E67-43E0-4EB6-D489-7842F5A44CDE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BB0A2B-8804-97CA-00B0-2590234CEB8E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A35FCF3-ACF7-F386-DAE0-C65351CB0621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84A5659-63CE-5283-C5F3-E36694D43E3F}"/>
              </a:ext>
            </a:extLst>
          </p:cNvPr>
          <p:cNvGrpSpPr/>
          <p:nvPr/>
        </p:nvGrpSpPr>
        <p:grpSpPr>
          <a:xfrm>
            <a:off x="748218" y="4143793"/>
            <a:ext cx="1828800" cy="381000"/>
            <a:chOff x="381000" y="1219200"/>
            <a:chExt cx="1828800" cy="381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148755A-B922-B252-F313-6EE991240D4F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BB8BBD-5476-CA88-866F-3A1DDB8CA7E3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A1E7564-0EA0-5158-1D14-33346F911AC0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E9EE881-55E1-AC34-2F70-6E73BCB65EF9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D806285-6772-8522-C2CB-29AEA8B08713}"/>
              </a:ext>
            </a:extLst>
          </p:cNvPr>
          <p:cNvGrpSpPr/>
          <p:nvPr/>
        </p:nvGrpSpPr>
        <p:grpSpPr>
          <a:xfrm>
            <a:off x="6996618" y="2910987"/>
            <a:ext cx="1828800" cy="381000"/>
            <a:chOff x="381000" y="1219200"/>
            <a:chExt cx="1828800" cy="381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9D17FD8-64C9-A058-52C0-77C33D6D5D41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42C4E58-66B5-35C8-016B-F8BE83314279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04F7835-46D1-ACC0-8A9F-3402810C9210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0668EDF-A7B2-5F02-1623-1B7B72B77247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DDFABF-FB4E-8493-6CCD-ECE1CA33F24B}"/>
              </a:ext>
            </a:extLst>
          </p:cNvPr>
          <p:cNvGrpSpPr/>
          <p:nvPr/>
        </p:nvGrpSpPr>
        <p:grpSpPr>
          <a:xfrm>
            <a:off x="66425" y="1988233"/>
            <a:ext cx="282450" cy="561710"/>
            <a:chOff x="780343" y="1681844"/>
            <a:chExt cx="282450" cy="56171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49A5298-C076-84ED-D46A-5482AFBA81FF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E50C55A-BADA-6A1B-22D9-A4271884B9E1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19EF615-98D3-A0B7-DA47-BDD7836B6FD0}"/>
              </a:ext>
            </a:extLst>
          </p:cNvPr>
          <p:cNvGrpSpPr/>
          <p:nvPr/>
        </p:nvGrpSpPr>
        <p:grpSpPr>
          <a:xfrm>
            <a:off x="266379" y="1988233"/>
            <a:ext cx="298479" cy="561710"/>
            <a:chOff x="772328" y="1681844"/>
            <a:chExt cx="298479" cy="56171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18A63F-36EF-D03A-2E71-0165E0F30BE3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9B9274D-FC6A-1142-3F4A-94802FA798D1}"/>
                </a:ext>
              </a:extLst>
            </p:cNvPr>
            <p:cNvCxnSpPr>
              <a:stCxn id="38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E3AED32-CBB3-3D5A-DBD4-A6252D7A24D0}"/>
              </a:ext>
            </a:extLst>
          </p:cNvPr>
          <p:cNvSpPr txBox="1"/>
          <p:nvPr/>
        </p:nvSpPr>
        <p:spPr>
          <a:xfrm>
            <a:off x="748218" y="1242697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Empty Queue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AB365B-71D3-07A2-1B52-B7246542CA37}"/>
              </a:ext>
            </a:extLst>
          </p:cNvPr>
          <p:cNvSpPr txBox="1"/>
          <p:nvPr/>
        </p:nvSpPr>
        <p:spPr>
          <a:xfrm>
            <a:off x="31961" y="1667329"/>
            <a:ext cx="362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128B071-B105-4928-3EDF-CF2A1F4DF55C}"/>
              </a:ext>
            </a:extLst>
          </p:cNvPr>
          <p:cNvSpPr txBox="1"/>
          <p:nvPr/>
        </p:nvSpPr>
        <p:spPr>
          <a:xfrm>
            <a:off x="238791" y="1667329"/>
            <a:ext cx="362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3609F51-ED12-2B59-7719-5BBC5DBF438F}"/>
              </a:ext>
            </a:extLst>
          </p:cNvPr>
          <p:cNvCxnSpPr/>
          <p:nvPr/>
        </p:nvCxnSpPr>
        <p:spPr>
          <a:xfrm>
            <a:off x="101163" y="250323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6406765-C433-8948-CE3C-39E1E5CE0FDA}"/>
              </a:ext>
            </a:extLst>
          </p:cNvPr>
          <p:cNvSpPr txBox="1"/>
          <p:nvPr/>
        </p:nvSpPr>
        <p:spPr>
          <a:xfrm>
            <a:off x="748218" y="2536070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 ‘A’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2784601-FCA5-67E0-6395-A59825E2DAB8}"/>
              </a:ext>
            </a:extLst>
          </p:cNvPr>
          <p:cNvGrpSpPr/>
          <p:nvPr/>
        </p:nvGrpSpPr>
        <p:grpSpPr>
          <a:xfrm>
            <a:off x="711615" y="3259462"/>
            <a:ext cx="282450" cy="561710"/>
            <a:chOff x="780343" y="1681844"/>
            <a:chExt cx="282450" cy="56171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2004CBE-C7E8-C022-EF01-7994A2A3FFE3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D2D61C2D-805F-7A9D-50E6-34566351CDBB}"/>
                </a:ext>
              </a:extLst>
            </p:cNvPr>
            <p:cNvCxnSpPr>
              <a:stCxn id="46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437322C-5559-FFB1-55A9-988BDDEDEE1B}"/>
              </a:ext>
            </a:extLst>
          </p:cNvPr>
          <p:cNvGrpSpPr/>
          <p:nvPr/>
        </p:nvGrpSpPr>
        <p:grpSpPr>
          <a:xfrm>
            <a:off x="889793" y="3265687"/>
            <a:ext cx="298479" cy="561710"/>
            <a:chOff x="772328" y="1681844"/>
            <a:chExt cx="298479" cy="561710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011A85E-3349-3243-1669-97C87CA16DF4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F03189F4-85B0-B614-51D4-65BEEB241598}"/>
                </a:ext>
              </a:extLst>
            </p:cNvPr>
            <p:cNvCxnSpPr>
              <a:stCxn id="4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65345057-D67D-0302-F373-740C5AC10EED}"/>
              </a:ext>
            </a:extLst>
          </p:cNvPr>
          <p:cNvSpPr txBox="1"/>
          <p:nvPr/>
        </p:nvSpPr>
        <p:spPr>
          <a:xfrm>
            <a:off x="62418" y="2485843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CBC28D-743E-F33B-F1DE-5E936D6C79B8}"/>
              </a:ext>
            </a:extLst>
          </p:cNvPr>
          <p:cNvSpPr txBox="1"/>
          <p:nvPr/>
        </p:nvSpPr>
        <p:spPr>
          <a:xfrm>
            <a:off x="70167" y="2731094"/>
            <a:ext cx="489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9F2BE28-6B78-F5A8-841F-1F096EA37604}"/>
              </a:ext>
            </a:extLst>
          </p:cNvPr>
          <p:cNvSpPr txBox="1"/>
          <p:nvPr/>
        </p:nvSpPr>
        <p:spPr>
          <a:xfrm>
            <a:off x="748218" y="285499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DFB06BB-984E-439A-16B9-641229F450A1}"/>
              </a:ext>
            </a:extLst>
          </p:cNvPr>
          <p:cNvCxnSpPr/>
          <p:nvPr/>
        </p:nvCxnSpPr>
        <p:spPr>
          <a:xfrm>
            <a:off x="93414" y="381800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7430B96-76B9-A9F9-37E0-3C5AAB7FB177}"/>
              </a:ext>
            </a:extLst>
          </p:cNvPr>
          <p:cNvSpPr txBox="1"/>
          <p:nvPr/>
        </p:nvSpPr>
        <p:spPr>
          <a:xfrm>
            <a:off x="748218" y="3793462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 ‘B’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7DA8D76-A5EA-5544-D842-1E27CFB3F846}"/>
              </a:ext>
            </a:extLst>
          </p:cNvPr>
          <p:cNvGrpSpPr/>
          <p:nvPr/>
        </p:nvGrpSpPr>
        <p:grpSpPr>
          <a:xfrm>
            <a:off x="3807393" y="1977137"/>
            <a:ext cx="282450" cy="561710"/>
            <a:chOff x="780343" y="1681844"/>
            <a:chExt cx="282450" cy="561710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1BCC691-B2E6-5522-430A-424BF28C3938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53CC18D-9046-7C7A-278D-FC694A4B7750}"/>
                </a:ext>
              </a:extLst>
            </p:cNvPr>
            <p:cNvCxnSpPr>
              <a:stCxn id="57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71694A8-1E90-B6AC-6733-FEFE236F3467}"/>
              </a:ext>
            </a:extLst>
          </p:cNvPr>
          <p:cNvGrpSpPr/>
          <p:nvPr/>
        </p:nvGrpSpPr>
        <p:grpSpPr>
          <a:xfrm>
            <a:off x="1268756" y="4543438"/>
            <a:ext cx="298479" cy="561710"/>
            <a:chOff x="772328" y="1681844"/>
            <a:chExt cx="298479" cy="56171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DADF525-71C2-0862-85F2-F72AB0885C5C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69EB836E-EE8E-0C59-0535-BB71AFB54DE5}"/>
                </a:ext>
              </a:extLst>
            </p:cNvPr>
            <p:cNvCxnSpPr>
              <a:stCxn id="60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66EB7C6-5410-65EC-A3CE-D6CB2E2F8935}"/>
              </a:ext>
            </a:extLst>
          </p:cNvPr>
          <p:cNvSpPr txBox="1"/>
          <p:nvPr/>
        </p:nvSpPr>
        <p:spPr>
          <a:xfrm>
            <a:off x="755654" y="412868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18CF86-4D9B-EB5F-20AA-95E6B203C674}"/>
              </a:ext>
            </a:extLst>
          </p:cNvPr>
          <p:cNvSpPr txBox="1"/>
          <p:nvPr/>
        </p:nvSpPr>
        <p:spPr>
          <a:xfrm>
            <a:off x="116847" y="3779624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R=1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C4327D3-2052-C05F-66FF-6B181090FA50}"/>
              </a:ext>
            </a:extLst>
          </p:cNvPr>
          <p:cNvSpPr txBox="1"/>
          <p:nvPr/>
        </p:nvSpPr>
        <p:spPr>
          <a:xfrm>
            <a:off x="1205418" y="414379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2AA94E1-B215-2F43-35F1-E94889CC0364}"/>
              </a:ext>
            </a:extLst>
          </p:cNvPr>
          <p:cNvCxnSpPr/>
          <p:nvPr/>
        </p:nvCxnSpPr>
        <p:spPr>
          <a:xfrm>
            <a:off x="3057465" y="1343434"/>
            <a:ext cx="0" cy="363600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9600F4FE-EBBA-F2E4-C4A5-AF05ED32C048}"/>
              </a:ext>
            </a:extLst>
          </p:cNvPr>
          <p:cNvSpPr txBox="1"/>
          <p:nvPr/>
        </p:nvSpPr>
        <p:spPr>
          <a:xfrm>
            <a:off x="3720018" y="1242697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 ‘C’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2579290-16C6-3A84-DEAC-D2D92863EAF8}"/>
              </a:ext>
            </a:extLst>
          </p:cNvPr>
          <p:cNvCxnSpPr/>
          <p:nvPr/>
        </p:nvCxnSpPr>
        <p:spPr>
          <a:xfrm>
            <a:off x="3072963" y="250323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820B437-6F28-7A9A-4262-C2889500996E}"/>
              </a:ext>
            </a:extLst>
          </p:cNvPr>
          <p:cNvCxnSpPr/>
          <p:nvPr/>
        </p:nvCxnSpPr>
        <p:spPr>
          <a:xfrm>
            <a:off x="6029265" y="1343434"/>
            <a:ext cx="0" cy="363600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531BB80-0251-EC6B-30F1-933691F0FF86}"/>
              </a:ext>
            </a:extLst>
          </p:cNvPr>
          <p:cNvCxnSpPr/>
          <p:nvPr/>
        </p:nvCxnSpPr>
        <p:spPr>
          <a:xfrm>
            <a:off x="6044763" y="250323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83727C3-4128-D71B-984E-0FCE5E60BA6C}"/>
              </a:ext>
            </a:extLst>
          </p:cNvPr>
          <p:cNvGrpSpPr/>
          <p:nvPr/>
        </p:nvGrpSpPr>
        <p:grpSpPr>
          <a:xfrm>
            <a:off x="3720018" y="1575913"/>
            <a:ext cx="1828800" cy="381000"/>
            <a:chOff x="381000" y="1219200"/>
            <a:chExt cx="1828800" cy="3810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A153D04-9B73-8FA2-585E-CA605BC85C07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5DB0DCC-094C-BA54-B95C-15A71D47425E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BCBA8DC-D82D-09F6-4D0C-9478B9D357AB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DFC9163-CEF9-5705-8005-FBD3F8A2C19C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DA1A12C5-CCFE-39AF-4326-F7FC9571D0DD}"/>
              </a:ext>
            </a:extLst>
          </p:cNvPr>
          <p:cNvSpPr txBox="1"/>
          <p:nvPr/>
        </p:nvSpPr>
        <p:spPr>
          <a:xfrm>
            <a:off x="3720018" y="157591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9935839-B149-9254-B625-C79F6B82EA9C}"/>
              </a:ext>
            </a:extLst>
          </p:cNvPr>
          <p:cNvSpPr txBox="1"/>
          <p:nvPr/>
        </p:nvSpPr>
        <p:spPr>
          <a:xfrm>
            <a:off x="4177218" y="157591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8FCCF6-4D9A-1333-6E57-7A347FD24079}"/>
              </a:ext>
            </a:extLst>
          </p:cNvPr>
          <p:cNvGrpSpPr/>
          <p:nvPr/>
        </p:nvGrpSpPr>
        <p:grpSpPr>
          <a:xfrm>
            <a:off x="730451" y="4543438"/>
            <a:ext cx="282450" cy="541424"/>
            <a:chOff x="780343" y="1681843"/>
            <a:chExt cx="282450" cy="595567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BA2B19A-6B34-4424-3B44-7E3F55D70FB3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7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7BDEA620-1AFA-9BC8-3EBE-4ADB44FF026B}"/>
                </a:ext>
              </a:extLst>
            </p:cNvPr>
            <p:cNvCxnSpPr>
              <a:stCxn id="83" idx="0"/>
            </p:cNvCxnSpPr>
            <p:nvPr/>
          </p:nvCxnSpPr>
          <p:spPr>
            <a:xfrm flipV="1">
              <a:off x="921568" y="1681843"/>
              <a:ext cx="0" cy="22315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A8A7A26-D4A7-BB89-B7E6-4C4C74CB95D6}"/>
              </a:ext>
            </a:extLst>
          </p:cNvPr>
          <p:cNvGrpSpPr/>
          <p:nvPr/>
        </p:nvGrpSpPr>
        <p:grpSpPr>
          <a:xfrm>
            <a:off x="4709769" y="1993633"/>
            <a:ext cx="298479" cy="561710"/>
            <a:chOff x="772328" y="1681844"/>
            <a:chExt cx="298479" cy="561710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FCA5208-D15F-86BF-38D3-75DCD1B9BE1D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F4E54D2F-1B9E-372F-E11F-69A2A4EEBCD1}"/>
                </a:ext>
              </a:extLst>
            </p:cNvPr>
            <p:cNvCxnSpPr>
              <a:stCxn id="86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0338CC68-9DEC-9E64-BD2B-C434FA71AA8C}"/>
              </a:ext>
            </a:extLst>
          </p:cNvPr>
          <p:cNvSpPr txBox="1"/>
          <p:nvPr/>
        </p:nvSpPr>
        <p:spPr>
          <a:xfrm>
            <a:off x="3077762" y="1386979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7FFF353-CA73-F7A3-99CD-0FB899DAC4E5}"/>
              </a:ext>
            </a:extLst>
          </p:cNvPr>
          <p:cNvSpPr txBox="1"/>
          <p:nvPr/>
        </p:nvSpPr>
        <p:spPr>
          <a:xfrm>
            <a:off x="4634418" y="157591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3FC627B-69ED-4AFF-8786-DE0787220231}"/>
              </a:ext>
            </a:extLst>
          </p:cNvPr>
          <p:cNvGrpSpPr/>
          <p:nvPr/>
        </p:nvGrpSpPr>
        <p:grpSpPr>
          <a:xfrm>
            <a:off x="3720018" y="2909422"/>
            <a:ext cx="1828800" cy="381000"/>
            <a:chOff x="381000" y="1219200"/>
            <a:chExt cx="1828800" cy="381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1934E6C-4B98-5E0B-D080-D34861750DE4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1E62315-211A-01A7-2FAA-5440AA4CE05F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B1C93E-ACDF-336A-A6F5-51DD5D2AF7D1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131344CA-DF9F-812C-E344-4F27BD860E0C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0DE66AB-81A9-6207-D3CD-5BA358C3F7A2}"/>
              </a:ext>
            </a:extLst>
          </p:cNvPr>
          <p:cNvSpPr txBox="1"/>
          <p:nvPr/>
        </p:nvSpPr>
        <p:spPr>
          <a:xfrm>
            <a:off x="3709132" y="2540086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Delete ‘A’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E861138-F844-ACB2-4CB7-4F3C4058995A}"/>
              </a:ext>
            </a:extLst>
          </p:cNvPr>
          <p:cNvSpPr txBox="1"/>
          <p:nvPr/>
        </p:nvSpPr>
        <p:spPr>
          <a:xfrm>
            <a:off x="4177218" y="290010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C70DCCF-3B82-EB31-A0F6-A5C8A249416F}"/>
              </a:ext>
            </a:extLst>
          </p:cNvPr>
          <p:cNvSpPr txBox="1"/>
          <p:nvPr/>
        </p:nvSpPr>
        <p:spPr>
          <a:xfrm>
            <a:off x="4634418" y="290010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0A29BBB-9C67-3BC4-D469-9932820227BD}"/>
              </a:ext>
            </a:extLst>
          </p:cNvPr>
          <p:cNvGrpSpPr/>
          <p:nvPr/>
        </p:nvGrpSpPr>
        <p:grpSpPr>
          <a:xfrm>
            <a:off x="4272851" y="3318675"/>
            <a:ext cx="282450" cy="561710"/>
            <a:chOff x="780343" y="1681844"/>
            <a:chExt cx="282450" cy="561710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EEF0531-CA54-5670-D2CD-78349D63DAD6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375930A8-84C7-35A6-ADDC-4D3FF45388CE}"/>
                </a:ext>
              </a:extLst>
            </p:cNvPr>
            <p:cNvCxnSpPr>
              <a:stCxn id="100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A511E0F-7EAB-7524-FA3A-49854273F178}"/>
              </a:ext>
            </a:extLst>
          </p:cNvPr>
          <p:cNvGrpSpPr/>
          <p:nvPr/>
        </p:nvGrpSpPr>
        <p:grpSpPr>
          <a:xfrm>
            <a:off x="4720946" y="3309146"/>
            <a:ext cx="298479" cy="561710"/>
            <a:chOff x="772328" y="1666346"/>
            <a:chExt cx="298479" cy="561710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6F2DABD-43DC-5435-59F1-70C2AB96C5DB}"/>
                </a:ext>
              </a:extLst>
            </p:cNvPr>
            <p:cNvSpPr txBox="1"/>
            <p:nvPr/>
          </p:nvSpPr>
          <p:spPr>
            <a:xfrm>
              <a:off x="772328" y="1889502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CDD230C0-DD6A-A165-4EDA-F8523CC63375}"/>
                </a:ext>
              </a:extLst>
            </p:cNvPr>
            <p:cNvCxnSpPr>
              <a:stCxn id="103" idx="0"/>
            </p:cNvCxnSpPr>
            <p:nvPr/>
          </p:nvCxnSpPr>
          <p:spPr>
            <a:xfrm flipV="1">
              <a:off x="921568" y="1666346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85AB7350-BE8D-4720-61C1-6357FE111320}"/>
              </a:ext>
            </a:extLst>
          </p:cNvPr>
          <p:cNvSpPr txBox="1"/>
          <p:nvPr/>
        </p:nvSpPr>
        <p:spPr>
          <a:xfrm>
            <a:off x="3077762" y="2454604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F=1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2D83EC2-0D3C-75C6-3300-3AE940DF0183}"/>
              </a:ext>
            </a:extLst>
          </p:cNvPr>
          <p:cNvCxnSpPr/>
          <p:nvPr/>
        </p:nvCxnSpPr>
        <p:spPr>
          <a:xfrm>
            <a:off x="3065214" y="381800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1550B9B-2C10-69FE-4E99-AE02679C418E}"/>
              </a:ext>
            </a:extLst>
          </p:cNvPr>
          <p:cNvSpPr txBox="1"/>
          <p:nvPr/>
        </p:nvSpPr>
        <p:spPr>
          <a:xfrm>
            <a:off x="3803386" y="3793462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Delete ‘B’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C284790B-1536-80A2-8C88-0860FB0E6ECE}"/>
              </a:ext>
            </a:extLst>
          </p:cNvPr>
          <p:cNvGrpSpPr/>
          <p:nvPr/>
        </p:nvGrpSpPr>
        <p:grpSpPr>
          <a:xfrm>
            <a:off x="3803386" y="4128680"/>
            <a:ext cx="1828800" cy="381000"/>
            <a:chOff x="381000" y="1219200"/>
            <a:chExt cx="1828800" cy="381000"/>
          </a:xfrm>
        </p:grpSpPr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456AB388-F69F-D316-6686-3B9AD657738C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EFEE1EE-1EBB-2F9C-5FA4-81AA7F01004B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CCE22446-FBA9-E45F-D68C-4DE72FF801F3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0A3A6D42-1EEE-D135-3AF4-EC01DEE0A0B3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EB17C9D5-0827-2D03-9504-F332AA550025}"/>
              </a:ext>
            </a:extLst>
          </p:cNvPr>
          <p:cNvSpPr txBox="1"/>
          <p:nvPr/>
        </p:nvSpPr>
        <p:spPr>
          <a:xfrm>
            <a:off x="4712932" y="4116763"/>
            <a:ext cx="45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0016041-C473-94DB-C0F8-1C8C2487E6D4}"/>
              </a:ext>
            </a:extLst>
          </p:cNvPr>
          <p:cNvGrpSpPr/>
          <p:nvPr/>
        </p:nvGrpSpPr>
        <p:grpSpPr>
          <a:xfrm>
            <a:off x="4893527" y="4516873"/>
            <a:ext cx="298479" cy="561710"/>
            <a:chOff x="772328" y="1681844"/>
            <a:chExt cx="298479" cy="56171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55C3470F-4CD0-57A9-96B5-2005C4CE435B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E771E648-8D1C-F071-8F95-5F51D4768EF1}"/>
                </a:ext>
              </a:extLst>
            </p:cNvPr>
            <p:cNvCxnSpPr>
              <a:stCxn id="116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CCE37E97-51CB-1021-7959-D3038612FD75}"/>
              </a:ext>
            </a:extLst>
          </p:cNvPr>
          <p:cNvGrpSpPr/>
          <p:nvPr/>
        </p:nvGrpSpPr>
        <p:grpSpPr>
          <a:xfrm>
            <a:off x="4717783" y="4519623"/>
            <a:ext cx="282450" cy="561710"/>
            <a:chOff x="780343" y="1681844"/>
            <a:chExt cx="282450" cy="561710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0CC2C19-D7D8-0683-CF94-0F48B1AEAD4B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8E167C79-FB44-0416-6DFD-00A09601E424}"/>
                </a:ext>
              </a:extLst>
            </p:cNvPr>
            <p:cNvCxnSpPr>
              <a:stCxn id="11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3AB60018-06F5-EA1A-2709-C376B950308E}"/>
              </a:ext>
            </a:extLst>
          </p:cNvPr>
          <p:cNvSpPr txBox="1"/>
          <p:nvPr/>
        </p:nvSpPr>
        <p:spPr>
          <a:xfrm>
            <a:off x="3110418" y="3795477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390B5D9-BADF-5336-2BA4-ECE3EF2B3447}"/>
              </a:ext>
            </a:extLst>
          </p:cNvPr>
          <p:cNvSpPr txBox="1"/>
          <p:nvPr/>
        </p:nvSpPr>
        <p:spPr>
          <a:xfrm>
            <a:off x="6844218" y="1242697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 ‘D’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27E49CA7-9787-7DCA-653C-2886BF3D2295}"/>
              </a:ext>
            </a:extLst>
          </p:cNvPr>
          <p:cNvGrpSpPr/>
          <p:nvPr/>
        </p:nvGrpSpPr>
        <p:grpSpPr>
          <a:xfrm>
            <a:off x="6920418" y="1554924"/>
            <a:ext cx="1828800" cy="381000"/>
            <a:chOff x="381000" y="1219200"/>
            <a:chExt cx="1828800" cy="381000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B175CB00-BB31-E710-1756-0ED03E782E6C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08F28CA2-ADA9-99E1-A08E-3E4EE55B03C6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21AAE20-DB3F-09CF-400A-0FA00285D9A4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8132FEB9-2ECA-BCF6-74E3-7B4B41EC79CD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A25E102A-CBC0-7583-3323-05F67486D2AD}"/>
              </a:ext>
            </a:extLst>
          </p:cNvPr>
          <p:cNvGrpSpPr/>
          <p:nvPr/>
        </p:nvGrpSpPr>
        <p:grpSpPr>
          <a:xfrm>
            <a:off x="7924067" y="1939545"/>
            <a:ext cx="282450" cy="561710"/>
            <a:chOff x="780343" y="1681844"/>
            <a:chExt cx="282450" cy="561710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845D75EB-9C8F-9D27-02BC-8070B8770E50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A41CB527-F0C2-CB73-AC8F-8E3F357B9527}"/>
                </a:ext>
              </a:extLst>
            </p:cNvPr>
            <p:cNvCxnSpPr>
              <a:stCxn id="12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489F17D4-6C68-6AA8-753E-2031D1A50779}"/>
              </a:ext>
            </a:extLst>
          </p:cNvPr>
          <p:cNvGrpSpPr/>
          <p:nvPr/>
        </p:nvGrpSpPr>
        <p:grpSpPr>
          <a:xfrm>
            <a:off x="8376178" y="1948645"/>
            <a:ext cx="298479" cy="561710"/>
            <a:chOff x="772328" y="1681844"/>
            <a:chExt cx="298479" cy="561710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855558AB-9C38-E986-2854-2A3619E8491D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F0764DA6-DFD2-97BA-91E4-01298299CEA6}"/>
                </a:ext>
              </a:extLst>
            </p:cNvPr>
            <p:cNvCxnSpPr>
              <a:stCxn id="132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6A94FEF5-F84B-CC9A-4D0C-A9B3FEE8F189}"/>
              </a:ext>
            </a:extLst>
          </p:cNvPr>
          <p:cNvSpPr txBox="1"/>
          <p:nvPr/>
        </p:nvSpPr>
        <p:spPr>
          <a:xfrm>
            <a:off x="7834818" y="155492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E93738D-6646-F7A4-656D-753F11FBF738}"/>
              </a:ext>
            </a:extLst>
          </p:cNvPr>
          <p:cNvSpPr txBox="1"/>
          <p:nvPr/>
        </p:nvSpPr>
        <p:spPr>
          <a:xfrm>
            <a:off x="6082218" y="1360741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R=3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F=2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591125A-CBCD-992B-47B2-22D9D9A469C9}"/>
              </a:ext>
            </a:extLst>
          </p:cNvPr>
          <p:cNvSpPr txBox="1"/>
          <p:nvPr/>
        </p:nvSpPr>
        <p:spPr>
          <a:xfrm>
            <a:off x="8292018" y="155492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D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CD6376-AD6A-C3F2-4B13-E146FCF8B127}"/>
              </a:ext>
            </a:extLst>
          </p:cNvPr>
          <p:cNvSpPr txBox="1"/>
          <p:nvPr/>
        </p:nvSpPr>
        <p:spPr>
          <a:xfrm>
            <a:off x="6938740" y="2539063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 ‘E’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B29F860-EEEA-119D-A3F9-D0031E50C6D6}"/>
              </a:ext>
            </a:extLst>
          </p:cNvPr>
          <p:cNvGrpSpPr/>
          <p:nvPr/>
        </p:nvGrpSpPr>
        <p:grpSpPr>
          <a:xfrm>
            <a:off x="7075978" y="3309146"/>
            <a:ext cx="298479" cy="561710"/>
            <a:chOff x="772328" y="1681844"/>
            <a:chExt cx="298479" cy="561710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27D9C7BB-83B2-8F7C-2DF0-EB8194C4900A}"/>
                </a:ext>
              </a:extLst>
            </p:cNvPr>
            <p:cNvSpPr txBox="1"/>
            <p:nvPr/>
          </p:nvSpPr>
          <p:spPr>
            <a:xfrm>
              <a:off x="772328" y="1905000"/>
              <a:ext cx="298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63D950EB-6815-622E-722E-C786C8C44C27}"/>
                </a:ext>
              </a:extLst>
            </p:cNvPr>
            <p:cNvCxnSpPr>
              <a:stCxn id="13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40463330-6D62-D670-2CC8-888BE13EBEB5}"/>
              </a:ext>
            </a:extLst>
          </p:cNvPr>
          <p:cNvGrpSpPr/>
          <p:nvPr/>
        </p:nvGrpSpPr>
        <p:grpSpPr>
          <a:xfrm>
            <a:off x="7993538" y="3313757"/>
            <a:ext cx="282450" cy="561710"/>
            <a:chOff x="780343" y="1681844"/>
            <a:chExt cx="282450" cy="561710"/>
          </a:xfrm>
        </p:grpSpPr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C90F147-E5E7-FA0E-A20D-98EC9F73809D}"/>
                </a:ext>
              </a:extLst>
            </p:cNvPr>
            <p:cNvSpPr txBox="1"/>
            <p:nvPr/>
          </p:nvSpPr>
          <p:spPr>
            <a:xfrm>
              <a:off x="780343" y="1905000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C7144E9C-3D0A-5E01-EB19-8CCC8BE43BD4}"/>
                </a:ext>
              </a:extLst>
            </p:cNvPr>
            <p:cNvCxnSpPr>
              <a:stCxn id="142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DD20F7AC-E6CD-EDC3-57BD-BB115370083C}"/>
              </a:ext>
            </a:extLst>
          </p:cNvPr>
          <p:cNvSpPr txBox="1"/>
          <p:nvPr/>
        </p:nvSpPr>
        <p:spPr>
          <a:xfrm>
            <a:off x="7921904" y="291098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35175095-3567-145D-5BE9-8F3AE5B08845}"/>
              </a:ext>
            </a:extLst>
          </p:cNvPr>
          <p:cNvSpPr txBox="1"/>
          <p:nvPr/>
        </p:nvSpPr>
        <p:spPr>
          <a:xfrm>
            <a:off x="8368218" y="291098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D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49589BF4-7A31-2914-16BC-21779B21A34F}"/>
              </a:ext>
            </a:extLst>
          </p:cNvPr>
          <p:cNvSpPr txBox="1"/>
          <p:nvPr/>
        </p:nvSpPr>
        <p:spPr>
          <a:xfrm>
            <a:off x="6058971" y="2471666"/>
            <a:ext cx="505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R=0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F=3</a:t>
            </a:r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CC6859B7-A488-4160-B1FC-10301F2367B6}"/>
              </a:ext>
            </a:extLst>
          </p:cNvPr>
          <p:cNvCxnSpPr/>
          <p:nvPr/>
        </p:nvCxnSpPr>
        <p:spPr>
          <a:xfrm>
            <a:off x="6037014" y="3818001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05BFC139-48C3-16F0-0288-955F4ED09A4E}"/>
              </a:ext>
            </a:extLst>
          </p:cNvPr>
          <p:cNvSpPr txBox="1"/>
          <p:nvPr/>
        </p:nvSpPr>
        <p:spPr>
          <a:xfrm>
            <a:off x="6996618" y="2891877"/>
            <a:ext cx="475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E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DB4E093-D537-0E6E-5E93-42B27319040D}"/>
              </a:ext>
            </a:extLst>
          </p:cNvPr>
          <p:cNvSpPr txBox="1"/>
          <p:nvPr/>
        </p:nvSpPr>
        <p:spPr>
          <a:xfrm>
            <a:off x="164740" y="687388"/>
            <a:ext cx="8693968" cy="584775"/>
          </a:xfrm>
          <a:prstGeom prst="rect">
            <a:avLst/>
          </a:prstGeom>
          <a:gradFill rotWithShape="1">
            <a:gsLst>
              <a:gs pos="0">
                <a:srgbClr val="909090">
                  <a:lumMod val="110000"/>
                  <a:satMod val="105000"/>
                  <a:tint val="67000"/>
                </a:srgbClr>
              </a:gs>
              <a:gs pos="50000">
                <a:srgbClr val="909090">
                  <a:lumMod val="105000"/>
                  <a:satMod val="103000"/>
                  <a:tint val="73000"/>
                </a:srgbClr>
              </a:gs>
              <a:gs pos="100000">
                <a:srgbClr val="90909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909090"/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Perform following operations on Circular queue with size 4 &amp; draw queue after each operation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Insert ‘A’ | Insert ‘B’ | Insert ‘C’ | Delete ‘A’ | Delete ‘B’ | Insert ‘D’ | Insert ‘E’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8777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Double Ended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1630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Double Ended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587092"/>
            <a:ext cx="8945787" cy="455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DQueue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(double ended queue)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a linear list in which insertion and deletion are performed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from the either end of the structure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There are two variations of Dqueue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Input restricted dqueue</a:t>
            </a: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– allows insertion at only one end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Output restricted dqueue</a:t>
            </a: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– allows deletion from only one end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  <a:p>
            <a:pPr marR="0" lvl="0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  <a:p>
            <a:pPr marL="265113" marR="0" lvl="0" indent="-265113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endParaRPr lang="en-IN" sz="1800" b="1" kern="12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  <a:p>
            <a:pPr marL="265113" marR="0" lvl="0" indent="-265113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Dqueue Algorithms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DQINSERT_REAR is same as QINSERT (Enqueue)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DQDELETE_FRONT is same as QDELETE (Dequeue)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DQINSERT_FRONT </a:t>
            </a:r>
          </a:p>
          <a:p>
            <a:pPr marL="534988" marR="0" lvl="1" indent="-352425" algn="just" defTabSz="914400" rtl="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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DQDELETE_REAR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D089184-4855-16DB-B4BF-597AFDDFA06A}"/>
              </a:ext>
            </a:extLst>
          </p:cNvPr>
          <p:cNvGrpSpPr/>
          <p:nvPr/>
        </p:nvGrpSpPr>
        <p:grpSpPr>
          <a:xfrm>
            <a:off x="4484918" y="2627411"/>
            <a:ext cx="3119053" cy="533400"/>
            <a:chOff x="2286000" y="5257800"/>
            <a:chExt cx="4081670" cy="53340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A43FB8D-2D0E-FA61-3993-9B4A97967A1C}"/>
                </a:ext>
              </a:extLst>
            </p:cNvPr>
            <p:cNvGrpSpPr/>
            <p:nvPr/>
          </p:nvGrpSpPr>
          <p:grpSpPr>
            <a:xfrm>
              <a:off x="2286000" y="5257800"/>
              <a:ext cx="4081670" cy="533400"/>
              <a:chOff x="2286000" y="5486400"/>
              <a:chExt cx="4081670" cy="533400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8DCBE10-9E25-3534-5568-EEEC56C33483}"/>
                  </a:ext>
                </a:extLst>
              </p:cNvPr>
              <p:cNvCxnSpPr/>
              <p:nvPr/>
            </p:nvCxnSpPr>
            <p:spPr>
              <a:xfrm>
                <a:off x="2286000" y="5486400"/>
                <a:ext cx="408167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90909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A62B79E-C1E1-EB30-A434-DF885A3DD8EC}"/>
                  </a:ext>
                </a:extLst>
              </p:cNvPr>
              <p:cNvCxnSpPr/>
              <p:nvPr/>
            </p:nvCxnSpPr>
            <p:spPr>
              <a:xfrm>
                <a:off x="2286000" y="6019800"/>
                <a:ext cx="408167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909090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496E03F-2BBF-DEAC-07C4-CB9369D4EADF}"/>
                </a:ext>
              </a:extLst>
            </p:cNvPr>
            <p:cNvGrpSpPr/>
            <p:nvPr/>
          </p:nvGrpSpPr>
          <p:grpSpPr>
            <a:xfrm>
              <a:off x="5153960" y="5257800"/>
              <a:ext cx="533400" cy="533400"/>
              <a:chOff x="1600200" y="5486400"/>
              <a:chExt cx="533400" cy="5334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78A03829-8D2A-99EA-13D0-8CEA232DAA41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80847B9A-1A5A-8548-E2A1-E243BF1D9302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C89FB41-E100-8743-F5C7-4B88C7B0A3CC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57058C9-DB56-F288-99C7-D3A6B9A45CB9}"/>
                </a:ext>
              </a:extLst>
            </p:cNvPr>
            <p:cNvGrpSpPr/>
            <p:nvPr/>
          </p:nvGrpSpPr>
          <p:grpSpPr>
            <a:xfrm>
              <a:off x="4614696" y="5257800"/>
              <a:ext cx="533400" cy="533400"/>
              <a:chOff x="1600200" y="5486400"/>
              <a:chExt cx="533400" cy="53340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27D39AFC-2994-03FE-1AB6-2605C13D6FCD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742AD44E-AE35-EB65-6864-5AA5428A57CC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D1C7DD3-0DCA-8C07-59D9-83CC94A9CB1C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1C64564-8637-BC71-ECBA-4BCCACC2FAAA}"/>
                </a:ext>
              </a:extLst>
            </p:cNvPr>
            <p:cNvGrpSpPr/>
            <p:nvPr/>
          </p:nvGrpSpPr>
          <p:grpSpPr>
            <a:xfrm>
              <a:off x="4071248" y="5257800"/>
              <a:ext cx="533400" cy="533400"/>
              <a:chOff x="1600200" y="5486400"/>
              <a:chExt cx="533400" cy="533400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9AE62BC-7FF5-A8E2-D652-0004C9B86A44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8FA603ED-9CFB-A5CC-84D9-E37D91B44C3C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FEAE4F6D-A8D2-74DE-C496-8639BFBDB792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851E4A7-0E01-A46B-E96A-88241CFB1F40}"/>
                </a:ext>
              </a:extLst>
            </p:cNvPr>
            <p:cNvGrpSpPr/>
            <p:nvPr/>
          </p:nvGrpSpPr>
          <p:grpSpPr>
            <a:xfrm>
              <a:off x="3527800" y="5257800"/>
              <a:ext cx="533400" cy="533400"/>
              <a:chOff x="1600200" y="5486400"/>
              <a:chExt cx="533400" cy="5334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544CBC2-580F-07F8-2A21-732188ECC46E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7F7BC514-E1D4-B18B-5E6E-4C2279D27CE0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73E6DCE4-2B03-6602-2439-3FD145CC30CB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7DA9901-2A9C-C58B-B013-2D25D5A271D6}"/>
                </a:ext>
              </a:extLst>
            </p:cNvPr>
            <p:cNvGrpSpPr/>
            <p:nvPr/>
          </p:nvGrpSpPr>
          <p:grpSpPr>
            <a:xfrm>
              <a:off x="2984352" y="5257800"/>
              <a:ext cx="533400" cy="533400"/>
              <a:chOff x="1600200" y="5486400"/>
              <a:chExt cx="533400" cy="5334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85649D8-5D8C-2AE7-E6D3-C2372D174E93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936EE42C-A554-9703-CC2E-0F5B2060140F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B773199-3644-E8FF-9DD5-1ECF60928C79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C7B4489-0F9E-55F8-BA09-A9D60A47CB5E}"/>
              </a:ext>
            </a:extLst>
          </p:cNvPr>
          <p:cNvCxnSpPr>
            <a:cxnSpLocks/>
          </p:cNvCxnSpPr>
          <p:nvPr/>
        </p:nvCxnSpPr>
        <p:spPr>
          <a:xfrm flipH="1">
            <a:off x="7137503" y="3033612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5EB56CF-A9F9-999F-DC1D-AE26D1503251}"/>
              </a:ext>
            </a:extLst>
          </p:cNvPr>
          <p:cNvSpPr txBox="1"/>
          <p:nvPr/>
        </p:nvSpPr>
        <p:spPr>
          <a:xfrm>
            <a:off x="8127585" y="2868958"/>
            <a:ext cx="913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Insertion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5D03D3A-7E40-550A-DEE8-8DC23C9ACCE1}"/>
              </a:ext>
            </a:extLst>
          </p:cNvPr>
          <p:cNvCxnSpPr>
            <a:cxnSpLocks/>
          </p:cNvCxnSpPr>
          <p:nvPr/>
        </p:nvCxnSpPr>
        <p:spPr>
          <a:xfrm flipH="1">
            <a:off x="3883828" y="3052708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7F229B6-6838-5ABF-4DE8-1223BA5DEC67}"/>
              </a:ext>
            </a:extLst>
          </p:cNvPr>
          <p:cNvSpPr txBox="1"/>
          <p:nvPr/>
        </p:nvSpPr>
        <p:spPr>
          <a:xfrm>
            <a:off x="2953039" y="2868958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Deletion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C297B-B69D-A91B-949C-CEE57E5A2DFF}"/>
              </a:ext>
            </a:extLst>
          </p:cNvPr>
          <p:cNvGrpSpPr/>
          <p:nvPr/>
        </p:nvGrpSpPr>
        <p:grpSpPr>
          <a:xfrm>
            <a:off x="6597753" y="3174375"/>
            <a:ext cx="575374" cy="578823"/>
            <a:chOff x="5119632" y="5829300"/>
            <a:chExt cx="612914" cy="57882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04AD069-26A7-FEA2-AF02-EFE0F22A678E}"/>
                </a:ext>
              </a:extLst>
            </p:cNvPr>
            <p:cNvSpPr txBox="1"/>
            <p:nvPr/>
          </p:nvSpPr>
          <p:spPr>
            <a:xfrm>
              <a:off x="5119632" y="6100346"/>
              <a:ext cx="6129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b="1" i="0" u="none" strike="noStrike" kern="1200" cap="none" spc="0" normalizeH="0" baseline="0" noProof="0" dirty="0">
                  <a:ln>
                    <a:noFill/>
                  </a:ln>
                  <a:solidFill>
                    <a:srgbClr val="212121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Rear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4E96D8-C497-2812-652E-FE2FF0CFF126}"/>
                </a:ext>
              </a:extLst>
            </p:cNvPr>
            <p:cNvCxnSpPr>
              <a:stCxn id="43" idx="0"/>
            </p:cNvCxnSpPr>
            <p:nvPr/>
          </p:nvCxnSpPr>
          <p:spPr>
            <a:xfrm flipH="1" flipV="1">
              <a:off x="5420661" y="5829300"/>
              <a:ext cx="5428" cy="27104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9479E13-C6E6-9175-4191-8F0565CDAD26}"/>
              </a:ext>
            </a:extLst>
          </p:cNvPr>
          <p:cNvCxnSpPr>
            <a:cxnSpLocks/>
          </p:cNvCxnSpPr>
          <p:nvPr/>
        </p:nvCxnSpPr>
        <p:spPr>
          <a:xfrm>
            <a:off x="3871894" y="2779811"/>
            <a:ext cx="1002535" cy="0"/>
          </a:xfrm>
          <a:prstGeom prst="straightConnector1">
            <a:avLst/>
          </a:prstGeom>
          <a:noFill/>
          <a:ln w="28575" cap="flat" cmpd="sng" algn="ctr">
            <a:solidFill>
              <a:srgbClr val="1D6FA9">
                <a:lumMod val="75000"/>
              </a:srgbClr>
            </a:solidFill>
            <a:prstDash val="solid"/>
            <a:miter lim="800000"/>
            <a:tailEnd type="arrow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12616A4-1332-CD11-5C8B-9D07C7DC1CF1}"/>
              </a:ext>
            </a:extLst>
          </p:cNvPr>
          <p:cNvSpPr txBox="1"/>
          <p:nvPr/>
        </p:nvSpPr>
        <p:spPr>
          <a:xfrm>
            <a:off x="2941055" y="2598929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F19D19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Insertion</a:t>
            </a:r>
            <a:endParaRPr lang="en-US" sz="1600" b="1" kern="1200" dirty="0">
              <a:solidFill>
                <a:srgbClr val="F19D19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2D41B2-FD6C-5CB2-677F-A81B15EBFAA4}"/>
              </a:ext>
            </a:extLst>
          </p:cNvPr>
          <p:cNvCxnSpPr>
            <a:cxnSpLocks/>
          </p:cNvCxnSpPr>
          <p:nvPr/>
        </p:nvCxnSpPr>
        <p:spPr>
          <a:xfrm>
            <a:off x="7147438" y="2784615"/>
            <a:ext cx="1002535" cy="0"/>
          </a:xfrm>
          <a:prstGeom prst="straightConnector1">
            <a:avLst/>
          </a:prstGeom>
          <a:noFill/>
          <a:ln w="28575" cap="flat" cmpd="sng" algn="ctr">
            <a:solidFill>
              <a:srgbClr val="1D6FA9">
                <a:lumMod val="75000"/>
              </a:srgbClr>
            </a:solidFill>
            <a:prstDash val="solid"/>
            <a:miter lim="800000"/>
            <a:tailEnd type="arrow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1C6C2B1-109B-C884-75F4-B870255F2545}"/>
              </a:ext>
            </a:extLst>
          </p:cNvPr>
          <p:cNvSpPr txBox="1"/>
          <p:nvPr/>
        </p:nvSpPr>
        <p:spPr>
          <a:xfrm>
            <a:off x="8119166" y="2611509"/>
            <a:ext cx="9319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F19D19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Deletion</a:t>
            </a:r>
            <a:endParaRPr lang="en-US" sz="1600" b="1" kern="1200" dirty="0">
              <a:solidFill>
                <a:srgbClr val="F19D19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16A3052-C727-0372-2ADA-CF6C56F6E7DD}"/>
              </a:ext>
            </a:extLst>
          </p:cNvPr>
          <p:cNvGrpSpPr/>
          <p:nvPr/>
        </p:nvGrpSpPr>
        <p:grpSpPr>
          <a:xfrm>
            <a:off x="4910239" y="3165561"/>
            <a:ext cx="647724" cy="612745"/>
            <a:chOff x="7046260" y="4000332"/>
            <a:chExt cx="689984" cy="612745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5A9E88E-5FB4-856D-EAC7-78D57BC532FB}"/>
                </a:ext>
              </a:extLst>
            </p:cNvPr>
            <p:cNvSpPr txBox="1"/>
            <p:nvPr/>
          </p:nvSpPr>
          <p:spPr>
            <a:xfrm>
              <a:off x="7046260" y="4305300"/>
              <a:ext cx="6899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b="1" i="0" u="none" strike="noStrike" kern="1200" cap="none" spc="0" normalizeH="0" baseline="0" noProof="0" dirty="0">
                  <a:ln>
                    <a:noFill/>
                  </a:ln>
                  <a:solidFill>
                    <a:srgbClr val="212121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Front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4B2D9FB-AC1C-3450-B616-D30F7EB4EDEF}"/>
                </a:ext>
              </a:extLst>
            </p:cNvPr>
            <p:cNvCxnSpPr>
              <a:stCxn id="50" idx="0"/>
            </p:cNvCxnSpPr>
            <p:nvPr/>
          </p:nvCxnSpPr>
          <p:spPr>
            <a:xfrm flipV="1">
              <a:off x="7391252" y="4000332"/>
              <a:ext cx="0" cy="304968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99906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pt-BR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Procedure: </a:t>
            </a:r>
            <a:r>
              <a:rPr lang="pt-BR" sz="2300" b="1" dirty="0">
                <a:solidFill>
                  <a:srgbClr val="00A4B6"/>
                </a:solidFill>
                <a:latin typeface="Proxima Nova"/>
              </a:rPr>
              <a:t>DQINSERT_REAR</a:t>
            </a:r>
            <a:r>
              <a:rPr lang="pt-BR" sz="2300" b="1" dirty="0">
                <a:solidFill>
                  <a:srgbClr val="00A4B6"/>
                </a:solidFill>
                <a:latin typeface="Proxima Nova"/>
                <a:sym typeface="Proxima Nova"/>
              </a:rPr>
              <a:t> </a:t>
            </a:r>
            <a:r>
              <a:rPr lang="pt-BR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(Q, F, R, N, Y)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6AA8859-1C2C-A407-402F-B7459DA1A841}"/>
              </a:ext>
            </a:extLst>
          </p:cNvPr>
          <p:cNvSpPr txBox="1">
            <a:spLocks/>
          </p:cNvSpPr>
          <p:nvPr/>
        </p:nvSpPr>
        <p:spPr>
          <a:xfrm>
            <a:off x="75522" y="634915"/>
            <a:ext cx="8925356" cy="4358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procedure inserts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at rear end of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Queue</a:t>
            </a:r>
            <a:r>
              <a:rPr lang="en-IN" sz="18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represented by a vector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containing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elements.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front element of a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en-IN" sz="18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pointer to the rear element of a queue.</a:t>
            </a:r>
          </a:p>
          <a:p>
            <a:pPr lvl="0">
              <a:buClr>
                <a:srgbClr val="B84742"/>
              </a:buClr>
            </a:pPr>
            <a:endParaRPr lang="en-IN" dirty="0">
              <a:solidFill>
                <a:srgbClr val="212121"/>
              </a:solidFill>
              <a:latin typeface="Roboto Condense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544BCF-B955-06CF-1651-2B565ED425D1}"/>
              </a:ext>
            </a:extLst>
          </p:cNvPr>
          <p:cNvSpPr txBox="1"/>
          <p:nvPr/>
        </p:nvSpPr>
        <p:spPr>
          <a:xfrm>
            <a:off x="119875" y="1888562"/>
            <a:ext cx="4165406" cy="323165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[Check for Queue Overflow]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If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 &gt;= N-1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write (‘Queue Overflow’)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[Increment REAR pointer]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R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R + 1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[Insert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Q[R]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[Is front pointer properly set?]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F=-1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59BBAB-A26E-0EEE-76A4-B0F16D9F5FA8}"/>
              </a:ext>
            </a:extLst>
          </p:cNvPr>
          <p:cNvGrpSpPr/>
          <p:nvPr/>
        </p:nvGrpSpPr>
        <p:grpSpPr>
          <a:xfrm>
            <a:off x="6987172" y="1414131"/>
            <a:ext cx="1600200" cy="533400"/>
            <a:chOff x="2286000" y="5486400"/>
            <a:chExt cx="4081670" cy="5334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64EBA7B-59D3-0889-5A87-2B3F3407C1FE}"/>
                </a:ext>
              </a:extLst>
            </p:cNvPr>
            <p:cNvCxnSpPr/>
            <p:nvPr/>
          </p:nvCxnSpPr>
          <p:spPr>
            <a:xfrm>
              <a:off x="2286000" y="5486400"/>
              <a:ext cx="4081670" cy="0"/>
            </a:xfrm>
            <a:prstGeom prst="line">
              <a:avLst/>
            </a:prstGeom>
            <a:noFill/>
            <a:ln w="12700" cap="flat" cmpd="sng" algn="ctr">
              <a:solidFill>
                <a:srgbClr val="909090"/>
              </a:solidFill>
              <a:prstDash val="solid"/>
              <a:miter lim="800000"/>
            </a:ln>
            <a:effectLst/>
          </p:spPr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746A933-E927-786B-A7DA-03F81A9AB514}"/>
                </a:ext>
              </a:extLst>
            </p:cNvPr>
            <p:cNvCxnSpPr/>
            <p:nvPr/>
          </p:nvCxnSpPr>
          <p:spPr>
            <a:xfrm>
              <a:off x="2286000" y="6019800"/>
              <a:ext cx="4081670" cy="0"/>
            </a:xfrm>
            <a:prstGeom prst="line">
              <a:avLst/>
            </a:prstGeom>
            <a:noFill/>
            <a:ln w="12700" cap="flat" cmpd="sng" algn="ctr">
              <a:solidFill>
                <a:srgbClr val="909090"/>
              </a:solidFill>
              <a:prstDash val="solid"/>
              <a:miter lim="800000"/>
            </a:ln>
            <a:effectLst/>
          </p:spPr>
        </p:cxn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D27F0591-C4EE-D044-6C20-3C3E0382552F}"/>
              </a:ext>
            </a:extLst>
          </p:cNvPr>
          <p:cNvSpPr/>
          <p:nvPr/>
        </p:nvSpPr>
        <p:spPr>
          <a:xfrm>
            <a:off x="6999720" y="1414131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5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2E72A-730D-A594-5232-8FA65E7630E5}"/>
              </a:ext>
            </a:extLst>
          </p:cNvPr>
          <p:cNvSpPr txBox="1"/>
          <p:nvPr/>
        </p:nvSpPr>
        <p:spPr>
          <a:xfrm>
            <a:off x="4469179" y="1935973"/>
            <a:ext cx="2209800" cy="461665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N=3, R=-1, F=-1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EDCAC7-78B0-7292-9D29-5C5A0F961135}"/>
              </a:ext>
            </a:extLst>
          </p:cNvPr>
          <p:cNvSpPr txBox="1"/>
          <p:nvPr/>
        </p:nvSpPr>
        <p:spPr>
          <a:xfrm>
            <a:off x="4473662" y="2545572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F =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402ADC-E762-540E-9A28-FB854FF302DB}"/>
              </a:ext>
            </a:extLst>
          </p:cNvPr>
          <p:cNvSpPr txBox="1"/>
          <p:nvPr/>
        </p:nvSpPr>
        <p:spPr>
          <a:xfrm>
            <a:off x="4473662" y="2907462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R =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1FBF01-5717-F1E0-162E-D1B0AE679144}"/>
              </a:ext>
            </a:extLst>
          </p:cNvPr>
          <p:cNvSpPr txBox="1"/>
          <p:nvPr/>
        </p:nvSpPr>
        <p:spPr>
          <a:xfrm>
            <a:off x="4854662" y="2545572"/>
            <a:ext cx="97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 </a:t>
            </a: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  <a:sym typeface="Wingdings" panose="05000000000000000000" pitchFamily="2" charset="2"/>
              </a:rPr>
              <a:t> 0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DA796-ADCB-4761-5F7D-15FF8C8F96E7}"/>
              </a:ext>
            </a:extLst>
          </p:cNvPr>
          <p:cNvSpPr txBox="1"/>
          <p:nvPr/>
        </p:nvSpPr>
        <p:spPr>
          <a:xfrm>
            <a:off x="4867724" y="2907462"/>
            <a:ext cx="2018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 </a:t>
            </a: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  <a:sym typeface="Wingdings" panose="05000000000000000000" pitchFamily="2" charset="2"/>
              </a:rPr>
              <a:t> 0  1  2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A2CDD8-6639-E98B-E50B-28F2E4B13E01}"/>
              </a:ext>
            </a:extLst>
          </p:cNvPr>
          <p:cNvSpPr txBox="1"/>
          <p:nvPr/>
        </p:nvSpPr>
        <p:spPr>
          <a:xfrm>
            <a:off x="4469179" y="330757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Y=5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BB02A-9704-2E92-F518-25549F9E8499}"/>
              </a:ext>
            </a:extLst>
          </p:cNvPr>
          <p:cNvGrpSpPr/>
          <p:nvPr/>
        </p:nvGrpSpPr>
        <p:grpSpPr>
          <a:xfrm>
            <a:off x="8237739" y="681357"/>
            <a:ext cx="228600" cy="727999"/>
            <a:chOff x="762000" y="4606001"/>
            <a:chExt cx="228600" cy="72799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56F78F-8D9F-077F-3F70-B766B691D6D9}"/>
                </a:ext>
              </a:extLst>
            </p:cNvPr>
            <p:cNvSpPr txBox="1"/>
            <p:nvPr/>
          </p:nvSpPr>
          <p:spPr>
            <a:xfrm>
              <a:off x="762000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3B64575-3116-2817-E557-4BA1A3E5617D}"/>
                </a:ext>
              </a:extLst>
            </p:cNvPr>
            <p:cNvCxnSpPr>
              <a:stCxn id="16" idx="2"/>
            </p:cNvCxnSpPr>
            <p:nvPr/>
          </p:nvCxnSpPr>
          <p:spPr>
            <a:xfrm>
              <a:off x="876300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02EEAE8-B418-637D-5256-50FE38ABFA6A}"/>
              </a:ext>
            </a:extLst>
          </p:cNvPr>
          <p:cNvSpPr txBox="1"/>
          <p:nvPr/>
        </p:nvSpPr>
        <p:spPr>
          <a:xfrm>
            <a:off x="4469179" y="363680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Y=20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E9-AACF-CE99-9BD5-E1AA41A7E604}"/>
              </a:ext>
            </a:extLst>
          </p:cNvPr>
          <p:cNvSpPr/>
          <p:nvPr/>
        </p:nvSpPr>
        <p:spPr>
          <a:xfrm>
            <a:off x="7541841" y="1412293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20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FABA89-3AE5-6330-CC22-DEEBF8130434}"/>
              </a:ext>
            </a:extLst>
          </p:cNvPr>
          <p:cNvSpPr txBox="1"/>
          <p:nvPr/>
        </p:nvSpPr>
        <p:spPr>
          <a:xfrm>
            <a:off x="4469179" y="396604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Y=80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9D335A-C251-20D8-F458-347DCF716A57}"/>
              </a:ext>
            </a:extLst>
          </p:cNvPr>
          <p:cNvSpPr/>
          <p:nvPr/>
        </p:nvSpPr>
        <p:spPr>
          <a:xfrm>
            <a:off x="8085339" y="1414131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80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752ACC1-318B-32A1-2FED-DD2B60C63730}"/>
              </a:ext>
            </a:extLst>
          </p:cNvPr>
          <p:cNvSpPr txBox="1"/>
          <p:nvPr/>
        </p:nvSpPr>
        <p:spPr>
          <a:xfrm>
            <a:off x="4469179" y="429527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Y=3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1C78AB-97D2-6812-F172-93436E273289}"/>
              </a:ext>
            </a:extLst>
          </p:cNvPr>
          <p:cNvSpPr txBox="1"/>
          <p:nvPr/>
        </p:nvSpPr>
        <p:spPr>
          <a:xfrm>
            <a:off x="4469179" y="462451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Queue Overflow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C8A6EEF-848E-41A8-7F2C-91198F7DE86D}"/>
              </a:ext>
            </a:extLst>
          </p:cNvPr>
          <p:cNvGrpSpPr/>
          <p:nvPr/>
        </p:nvGrpSpPr>
        <p:grpSpPr>
          <a:xfrm flipH="1">
            <a:off x="7144154" y="1947543"/>
            <a:ext cx="288844" cy="652641"/>
            <a:chOff x="1064786" y="5909777"/>
            <a:chExt cx="70022" cy="27052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B2971E6-CE68-5888-E679-1FBD3A463AD6}"/>
                </a:ext>
              </a:extLst>
            </p:cNvPr>
            <p:cNvSpPr txBox="1"/>
            <p:nvPr/>
          </p:nvSpPr>
          <p:spPr>
            <a:xfrm>
              <a:off x="1064786" y="6027212"/>
              <a:ext cx="70022" cy="153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C4F38A29-747F-3079-ED60-2A4786EE4B0E}"/>
                </a:ext>
              </a:extLst>
            </p:cNvPr>
            <p:cNvCxnSpPr>
              <a:cxnSpLocks/>
              <a:endCxn id="7" idx="2"/>
            </p:cNvCxnSpPr>
            <p:nvPr/>
          </p:nvCxnSpPr>
          <p:spPr>
            <a:xfrm flipV="1">
              <a:off x="1105168" y="5909777"/>
              <a:ext cx="1" cy="135710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351594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Function: </a:t>
            </a:r>
            <a:r>
              <a:rPr lang="en-IN" sz="2300" b="1" dirty="0">
                <a:solidFill>
                  <a:srgbClr val="00A4B6"/>
                </a:solidFill>
                <a:latin typeface="Proxima Nova"/>
              </a:rPr>
              <a:t>DQDELETE_FRONT</a:t>
            </a:r>
            <a:r>
              <a:rPr lang="en-IN" sz="2300" b="1" dirty="0">
                <a:solidFill>
                  <a:srgbClr val="00A4B6"/>
                </a:solidFill>
                <a:latin typeface="Proxima Nova"/>
                <a:sym typeface="Proxima Nova"/>
              </a:rPr>
              <a:t> </a:t>
            </a:r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(Q, F, R, N, Y)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6AA8859-1C2C-A407-402F-B7459DA1A841}"/>
              </a:ext>
            </a:extLst>
          </p:cNvPr>
          <p:cNvSpPr txBox="1">
            <a:spLocks/>
          </p:cNvSpPr>
          <p:nvPr/>
        </p:nvSpPr>
        <p:spPr>
          <a:xfrm>
            <a:off x="75522" y="634915"/>
            <a:ext cx="8925356" cy="4358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function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deletes &amp; returns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 element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from front end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of the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Queue</a:t>
            </a:r>
            <a:r>
              <a:rPr lang="en-I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represented by a vector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containing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elements.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front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 of a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rear</a:t>
            </a:r>
            <a:r>
              <a:rPr lang="en-IN" sz="2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 of a queue.</a:t>
            </a:r>
            <a:endParaRPr lang="en-US" sz="20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endParaRPr lang="en-IN" sz="20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032430-BC0A-8A61-2931-EF44F7C477AA}"/>
              </a:ext>
            </a:extLst>
          </p:cNvPr>
          <p:cNvSpPr txBox="1"/>
          <p:nvPr/>
        </p:nvSpPr>
        <p:spPr>
          <a:xfrm>
            <a:off x="143123" y="1948404"/>
            <a:ext cx="3901936" cy="3139321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[Check for Queue Underflow]</a:t>
            </a:r>
          </a:p>
          <a:p>
            <a:pPr marL="538163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F = 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write (‘Queue Underflow’)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  Return(0)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[Delete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Y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Q[F]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[Is Queue Empty?]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1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F =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R  -1</a:t>
            </a:r>
            <a:b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</a:b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Else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F  F + 1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[Return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 (Y)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F396F09-3324-548B-261A-27293371181D}"/>
              </a:ext>
            </a:extLst>
          </p:cNvPr>
          <p:cNvGrpSpPr/>
          <p:nvPr/>
        </p:nvGrpSpPr>
        <p:grpSpPr>
          <a:xfrm>
            <a:off x="5588706" y="1975864"/>
            <a:ext cx="2655064" cy="457200"/>
            <a:chOff x="5486400" y="1219200"/>
            <a:chExt cx="2655064" cy="4572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30B136E-A754-9298-0596-BF8EF63D5A4E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6038A05-1F92-5E2E-55F3-EE4C66362E5E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343B1E0-F103-F90D-CDB9-320F071D7240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495EFF8-4778-3B84-D0D2-D44CED3C52AD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B7206-C886-69CA-ACE2-F46139799684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A1E6DF1-C557-3680-4370-0FF6C30E5F12}"/>
              </a:ext>
            </a:extLst>
          </p:cNvPr>
          <p:cNvGrpSpPr/>
          <p:nvPr/>
        </p:nvGrpSpPr>
        <p:grpSpPr>
          <a:xfrm>
            <a:off x="5604827" y="3304390"/>
            <a:ext cx="2655064" cy="457200"/>
            <a:chOff x="5486400" y="1219200"/>
            <a:chExt cx="2655064" cy="4572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10F003C-364D-D716-9B6B-4EC7E1FD07AD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B0EB015-E655-882D-4EF1-A3E63B1AECBD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EEF8315-9338-86A4-6101-2FBFCDD06B8E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63E707D-DB90-6BB0-9204-1EC8B4BBD269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9A8B2F9-D1FD-5755-FB09-968580CDD546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290C441-95B3-0BAB-8E84-8B0B95AB0842}"/>
              </a:ext>
            </a:extLst>
          </p:cNvPr>
          <p:cNvGrpSpPr/>
          <p:nvPr/>
        </p:nvGrpSpPr>
        <p:grpSpPr>
          <a:xfrm>
            <a:off x="5668529" y="4446338"/>
            <a:ext cx="2655064" cy="457200"/>
            <a:chOff x="5486400" y="1219200"/>
            <a:chExt cx="2655064" cy="457200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E857E25-5958-BB1D-E56E-D0599D8FCE20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5BCF9FD-7160-48F6-E81C-75B03449CF89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-8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38FA5D6-3304-FB39-AA58-2AE0F7F09048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50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A6493CD-F2E1-0C85-D807-9E9E648E3ED4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E8C4939-E517-3EFF-3270-813CADB8F727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E9DA5DAB-E58E-14FD-CD64-20EF5DF9718C}"/>
              </a:ext>
            </a:extLst>
          </p:cNvPr>
          <p:cNvSpPr txBox="1"/>
          <p:nvPr/>
        </p:nvSpPr>
        <p:spPr>
          <a:xfrm>
            <a:off x="4187144" y="1925419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1: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F=-1, R=-1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6B6C245-C666-7CCA-E8C4-6A7E05488914}"/>
              </a:ext>
            </a:extLst>
          </p:cNvPr>
          <p:cNvSpPr txBox="1"/>
          <p:nvPr/>
        </p:nvSpPr>
        <p:spPr>
          <a:xfrm>
            <a:off x="5600642" y="2411949"/>
            <a:ext cx="2655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Queue Underflow</a:t>
            </a:r>
            <a:endParaRPr lang="en-US" sz="16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F5047A5-88D4-FF24-1FC5-C72CD47B6104}"/>
              </a:ext>
            </a:extLst>
          </p:cNvPr>
          <p:cNvSpPr txBox="1"/>
          <p:nvPr/>
        </p:nvSpPr>
        <p:spPr>
          <a:xfrm>
            <a:off x="4268393" y="2907893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2: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F=2, R=2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8B56505-FB96-8152-4E25-41E814B4DBD0}"/>
              </a:ext>
            </a:extLst>
          </p:cNvPr>
          <p:cNvGrpSpPr/>
          <p:nvPr/>
        </p:nvGrpSpPr>
        <p:grpSpPr>
          <a:xfrm>
            <a:off x="6703758" y="2636047"/>
            <a:ext cx="292303" cy="646331"/>
            <a:chOff x="802406" y="4606001"/>
            <a:chExt cx="228600" cy="727999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C07FD50-3D77-6FE8-7D47-5C3FE78EB027}"/>
                </a:ext>
              </a:extLst>
            </p:cNvPr>
            <p:cNvSpPr txBox="1"/>
            <p:nvPr/>
          </p:nvSpPr>
          <p:spPr>
            <a:xfrm>
              <a:off x="802406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4943D305-A4C6-499E-CE55-D72CE6A00652}"/>
                </a:ext>
              </a:extLst>
            </p:cNvPr>
            <p:cNvCxnSpPr>
              <a:stCxn id="97" idx="2"/>
            </p:cNvCxnSpPr>
            <p:nvPr/>
          </p:nvCxnSpPr>
          <p:spPr>
            <a:xfrm>
              <a:off x="916706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4DFB427-88A8-66D9-091B-811F5D4A79C9}"/>
              </a:ext>
            </a:extLst>
          </p:cNvPr>
          <p:cNvGrpSpPr/>
          <p:nvPr/>
        </p:nvGrpSpPr>
        <p:grpSpPr>
          <a:xfrm>
            <a:off x="6898388" y="2636047"/>
            <a:ext cx="310065" cy="646331"/>
            <a:chOff x="695898" y="4606001"/>
            <a:chExt cx="228600" cy="727999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30D62D0-4AA7-576D-3680-C75AAEA75DFA}"/>
                </a:ext>
              </a:extLst>
            </p:cNvPr>
            <p:cNvSpPr txBox="1"/>
            <p:nvPr/>
          </p:nvSpPr>
          <p:spPr>
            <a:xfrm>
              <a:off x="695898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EE7D059-741F-5171-C165-1EAF5952C092}"/>
                </a:ext>
              </a:extLst>
            </p:cNvPr>
            <p:cNvCxnSpPr>
              <a:stCxn id="100" idx="2"/>
            </p:cNvCxnSpPr>
            <p:nvPr/>
          </p:nvCxnSpPr>
          <p:spPr>
            <a:xfrm>
              <a:off x="810198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F62165A-4839-B374-7256-8329137A6288}"/>
              </a:ext>
            </a:extLst>
          </p:cNvPr>
          <p:cNvCxnSpPr/>
          <p:nvPr/>
        </p:nvCxnSpPr>
        <p:spPr>
          <a:xfrm>
            <a:off x="4300071" y="2686131"/>
            <a:ext cx="4038600" cy="0"/>
          </a:xfrm>
          <a:prstGeom prst="line">
            <a:avLst/>
          </a:prstGeom>
          <a:noFill/>
          <a:ln w="635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B5305AF0-8F76-13FC-930F-4F2C23AE6A16}"/>
              </a:ext>
            </a:extLst>
          </p:cNvPr>
          <p:cNvSpPr txBox="1"/>
          <p:nvPr/>
        </p:nvSpPr>
        <p:spPr>
          <a:xfrm>
            <a:off x="4268393" y="3537110"/>
            <a:ext cx="1327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00B050"/>
                </a:solidFill>
                <a:latin typeface="Roboto Condensed"/>
                <a:ea typeface="+mn-ea"/>
                <a:cs typeface="+mn-cs"/>
              </a:rPr>
              <a:t>F=-1, R=-1</a:t>
            </a:r>
            <a:endParaRPr lang="en-US" sz="1800" b="1" kern="1200" dirty="0">
              <a:solidFill>
                <a:srgbClr val="00B05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9C5C4EE-8BA6-926F-6269-D01D216ED83B}"/>
              </a:ext>
            </a:extLst>
          </p:cNvPr>
          <p:cNvCxnSpPr/>
          <p:nvPr/>
        </p:nvCxnSpPr>
        <p:spPr>
          <a:xfrm>
            <a:off x="4300071" y="3894770"/>
            <a:ext cx="4038600" cy="0"/>
          </a:xfrm>
          <a:prstGeom prst="line">
            <a:avLst/>
          </a:prstGeom>
          <a:noFill/>
          <a:ln w="635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A0A5D78-3A51-F26C-3603-84199FD0A236}"/>
              </a:ext>
            </a:extLst>
          </p:cNvPr>
          <p:cNvSpPr txBox="1"/>
          <p:nvPr/>
        </p:nvSpPr>
        <p:spPr>
          <a:xfrm>
            <a:off x="4272968" y="3976090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3: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F=0, R=2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1A754A0-76E5-E2DB-F6F4-CD440C4619D6}"/>
              </a:ext>
            </a:extLst>
          </p:cNvPr>
          <p:cNvGrpSpPr/>
          <p:nvPr/>
        </p:nvGrpSpPr>
        <p:grpSpPr>
          <a:xfrm>
            <a:off x="5808992" y="3895482"/>
            <a:ext cx="330001" cy="550857"/>
            <a:chOff x="802406" y="4606001"/>
            <a:chExt cx="228600" cy="727999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D353D164-A48A-4470-B66B-F1D01418A947}"/>
                </a:ext>
              </a:extLst>
            </p:cNvPr>
            <p:cNvSpPr txBox="1"/>
            <p:nvPr/>
          </p:nvSpPr>
          <p:spPr>
            <a:xfrm>
              <a:off x="802406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D37BBD0A-4A14-B361-5AC0-C43E8B06D3A4}"/>
                </a:ext>
              </a:extLst>
            </p:cNvPr>
            <p:cNvCxnSpPr>
              <a:stCxn id="107" idx="2"/>
            </p:cNvCxnSpPr>
            <p:nvPr/>
          </p:nvCxnSpPr>
          <p:spPr>
            <a:xfrm>
              <a:off x="916706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575F8C-5BCF-C2D9-EFB8-92072548226A}"/>
              </a:ext>
            </a:extLst>
          </p:cNvPr>
          <p:cNvGrpSpPr/>
          <p:nvPr/>
        </p:nvGrpSpPr>
        <p:grpSpPr>
          <a:xfrm>
            <a:off x="6875793" y="3895482"/>
            <a:ext cx="209899" cy="550857"/>
            <a:chOff x="695898" y="4606001"/>
            <a:chExt cx="228600" cy="727999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0855009-E18E-B8B5-652F-BBDFBA1C262F}"/>
                </a:ext>
              </a:extLst>
            </p:cNvPr>
            <p:cNvSpPr txBox="1"/>
            <p:nvPr/>
          </p:nvSpPr>
          <p:spPr>
            <a:xfrm>
              <a:off x="695898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13F7E360-0C7F-6B5B-EC3D-AE7BE57D346A}"/>
                </a:ext>
              </a:extLst>
            </p:cNvPr>
            <p:cNvCxnSpPr>
              <a:stCxn id="110" idx="2"/>
            </p:cNvCxnSpPr>
            <p:nvPr/>
          </p:nvCxnSpPr>
          <p:spPr>
            <a:xfrm>
              <a:off x="810198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1B009EE-9CD8-3948-606A-5D42452327D2}"/>
              </a:ext>
            </a:extLst>
          </p:cNvPr>
          <p:cNvSpPr txBox="1"/>
          <p:nvPr/>
        </p:nvSpPr>
        <p:spPr>
          <a:xfrm>
            <a:off x="6710566" y="33392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50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71EB1F0-EC57-1E1B-6F01-2384A3C14688}"/>
              </a:ext>
            </a:extLst>
          </p:cNvPr>
          <p:cNvSpPr txBox="1"/>
          <p:nvPr/>
        </p:nvSpPr>
        <p:spPr>
          <a:xfrm>
            <a:off x="5776861" y="45014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5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7F2325C-4529-3A04-91C2-4E73A4034074}"/>
              </a:ext>
            </a:extLst>
          </p:cNvPr>
          <p:cNvSpPr txBox="1"/>
          <p:nvPr/>
        </p:nvSpPr>
        <p:spPr>
          <a:xfrm>
            <a:off x="4272968" y="455794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00B050"/>
                </a:solidFill>
                <a:latin typeface="Roboto Condensed"/>
                <a:ea typeface="+mn-ea"/>
                <a:cs typeface="+mn-cs"/>
              </a:rPr>
              <a:t>F=2, R=2</a:t>
            </a:r>
            <a:endParaRPr lang="en-US" sz="1800" b="1" kern="1200" dirty="0">
              <a:solidFill>
                <a:srgbClr val="00B050"/>
              </a:solidFill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4523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Procedure: DQINSERT_FRONT (Q,F,R,N,Y)</a:t>
            </a:r>
            <a:endParaRPr sz="1600" b="1" dirty="0">
              <a:solidFill>
                <a:schemeClr val="accent5"/>
              </a:solidFill>
              <a:latin typeface="Cambria" panose="02040503050406030204" pitchFamily="18" charset="0"/>
              <a:ea typeface="Cambria" panose="02040503050406030204" pitchFamily="18" charset="0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587092"/>
            <a:ext cx="8945787" cy="144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This procedure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Y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at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front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end of the Circular Queue.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represented by a vector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containing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N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front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 of a queue.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rear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 of a queue.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3384B0-4224-DB05-CD77-F1B32AA2F5CA}"/>
              </a:ext>
            </a:extLst>
          </p:cNvPr>
          <p:cNvSpPr txBox="1"/>
          <p:nvPr/>
        </p:nvSpPr>
        <p:spPr>
          <a:xfrm>
            <a:off x="184936" y="2034894"/>
            <a:ext cx="3646041" cy="230832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[Check</a:t>
            </a:r>
            <a:r>
              <a:rPr kumimoji="0" lang="en-IN" sz="1600" b="1" i="0" u="none" strike="noStrike" kern="1200" cap="none" spc="0" normalizeH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the position of Front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lang="en-IN" sz="1600" b="1" kern="1200" noProof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&lt;= 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</a:t>
            </a:r>
            <a:r>
              <a:rPr kumimoji="0" lang="en-IN" sz="1600" b="1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Write(‘Cannot Add Element’)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</a:t>
            </a: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[Decrement front Pointer]</a:t>
            </a:r>
          </a:p>
          <a:p>
            <a:pPr marL="0" marR="0" lvl="0" indent="0" defTabSz="8064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F - 1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[Insert Element?]</a:t>
            </a:r>
          </a:p>
          <a:p>
            <a:pPr lvl="1">
              <a:buClrTx/>
              <a:buFontTx/>
              <a:buNone/>
              <a:tabLst>
                <a:tab pos="806450" algn="l"/>
              </a:tabLst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Q[F]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Y</a:t>
            </a:r>
          </a:p>
          <a:p>
            <a:pPr lvl="1" defTabSz="806450">
              <a:buClrTx/>
              <a:buFontTx/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	Return 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81549A-CA13-8141-E8FE-27294BEFC972}"/>
              </a:ext>
            </a:extLst>
          </p:cNvPr>
          <p:cNvGrpSpPr/>
          <p:nvPr/>
        </p:nvGrpSpPr>
        <p:grpSpPr>
          <a:xfrm>
            <a:off x="4128638" y="2796894"/>
            <a:ext cx="2655064" cy="457200"/>
            <a:chOff x="5486400" y="1219200"/>
            <a:chExt cx="2655064" cy="4572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DFE7A2-1BA4-B87C-0C8C-4BCF48E6C7D3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10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56AE317-E6CB-8D35-5FCD-79E97707169D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89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180E4B-A049-995B-D896-B933393F89A6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7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AB5DDDD-2C0F-CD40-E004-C25AC62F5BF5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80DEE3D-513E-1B0A-0E47-E3C8F4559989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6C9582C-FA0F-68A2-341B-0244433C0B09}"/>
              </a:ext>
            </a:extLst>
          </p:cNvPr>
          <p:cNvGrpSpPr/>
          <p:nvPr/>
        </p:nvGrpSpPr>
        <p:grpSpPr>
          <a:xfrm>
            <a:off x="4128638" y="4397094"/>
            <a:ext cx="2655064" cy="457200"/>
            <a:chOff x="5486400" y="1219200"/>
            <a:chExt cx="2655064" cy="4572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7F6461-5239-4AAF-1B1B-2B964F191659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0516667-EF70-28B5-F2F0-3ABF0ABDC680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48D34F-5EC6-D20B-D6AB-DFAA440C0D2A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10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88A2EA3-408C-37E8-CEED-333E8CCD7C61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89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53B2F3-5488-AF52-1374-AB2AEAEF7C9B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7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91836521-B52E-E035-7C1C-D14E34FC8148}"/>
              </a:ext>
            </a:extLst>
          </p:cNvPr>
          <p:cNvSpPr txBox="1"/>
          <p:nvPr/>
        </p:nvSpPr>
        <p:spPr>
          <a:xfrm>
            <a:off x="4128638" y="2044038"/>
            <a:ext cx="526978" cy="371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F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E17577B-9211-A06C-0AF6-95FA0E0810B9}"/>
              </a:ext>
            </a:extLst>
          </p:cNvPr>
          <p:cNvCxnSpPr>
            <a:stCxn id="53" idx="2"/>
            <a:endCxn id="16" idx="0"/>
          </p:cNvCxnSpPr>
          <p:nvPr/>
        </p:nvCxnSpPr>
        <p:spPr>
          <a:xfrm>
            <a:off x="4392128" y="2415894"/>
            <a:ext cx="3211" cy="381000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DC21A47-7411-650D-52A9-7EBAD0125488}"/>
              </a:ext>
            </a:extLst>
          </p:cNvPr>
          <p:cNvSpPr txBox="1"/>
          <p:nvPr/>
        </p:nvSpPr>
        <p:spPr>
          <a:xfrm>
            <a:off x="5184432" y="2034894"/>
            <a:ext cx="526978" cy="371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R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0BB3FF1-EA6F-85CB-E76F-6B82B41F12AC}"/>
              </a:ext>
            </a:extLst>
          </p:cNvPr>
          <p:cNvCxnSpPr>
            <a:stCxn id="55" idx="2"/>
            <a:endCxn id="18" idx="0"/>
          </p:cNvCxnSpPr>
          <p:nvPr/>
        </p:nvCxnSpPr>
        <p:spPr>
          <a:xfrm>
            <a:off x="5447922" y="2406750"/>
            <a:ext cx="3211" cy="390144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8D2EDA2-4F38-F5A4-6815-9EC56DF87E5D}"/>
              </a:ext>
            </a:extLst>
          </p:cNvPr>
          <p:cNvGrpSpPr/>
          <p:nvPr/>
        </p:nvGrpSpPr>
        <p:grpSpPr>
          <a:xfrm>
            <a:off x="5177340" y="3647014"/>
            <a:ext cx="526978" cy="752856"/>
            <a:chOff x="5974406" y="4300728"/>
            <a:chExt cx="526978" cy="75285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18A4661-EC4C-3D4E-60E7-552C09540EDD}"/>
                </a:ext>
              </a:extLst>
            </p:cNvPr>
            <p:cNvSpPr txBox="1"/>
            <p:nvPr/>
          </p:nvSpPr>
          <p:spPr>
            <a:xfrm>
              <a:off x="5974406" y="4300728"/>
              <a:ext cx="526978" cy="371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1887F090-15B2-5812-8A61-2D93E25FB7DD}"/>
                </a:ext>
              </a:extLst>
            </p:cNvPr>
            <p:cNvCxnSpPr>
              <a:stCxn id="58" idx="2"/>
            </p:cNvCxnSpPr>
            <p:nvPr/>
          </p:nvCxnSpPr>
          <p:spPr>
            <a:xfrm>
              <a:off x="6237895" y="4672584"/>
              <a:ext cx="3211" cy="381000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B5BD655-23B9-123F-37BE-C13A9EFDAEB0}"/>
              </a:ext>
            </a:extLst>
          </p:cNvPr>
          <p:cNvGrpSpPr/>
          <p:nvPr/>
        </p:nvGrpSpPr>
        <p:grpSpPr>
          <a:xfrm>
            <a:off x="6219756" y="3613486"/>
            <a:ext cx="526978" cy="762000"/>
            <a:chOff x="7016822" y="4267200"/>
            <a:chExt cx="526978" cy="76200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B425FC8-5B49-844A-75B6-6077E8420123}"/>
                </a:ext>
              </a:extLst>
            </p:cNvPr>
            <p:cNvSpPr txBox="1"/>
            <p:nvPr/>
          </p:nvSpPr>
          <p:spPr>
            <a:xfrm>
              <a:off x="7016822" y="4267200"/>
              <a:ext cx="526978" cy="371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204BCCBB-A066-9C94-EC6F-DC4983E1E6F7}"/>
                </a:ext>
              </a:extLst>
            </p:cNvPr>
            <p:cNvCxnSpPr>
              <a:stCxn id="61" idx="2"/>
            </p:cNvCxnSpPr>
            <p:nvPr/>
          </p:nvCxnSpPr>
          <p:spPr>
            <a:xfrm>
              <a:off x="7280311" y="4639056"/>
              <a:ext cx="3211" cy="390144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C5558934-9FED-8A91-1223-3B67CD6120A7}"/>
              </a:ext>
            </a:extLst>
          </p:cNvPr>
          <p:cNvSpPr txBox="1"/>
          <p:nvPr/>
        </p:nvSpPr>
        <p:spPr>
          <a:xfrm>
            <a:off x="6977961" y="2702328"/>
            <a:ext cx="1963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Can’t add element at front end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7D226C6-E9E5-8615-E809-0D8926541F5C}"/>
              </a:ext>
            </a:extLst>
          </p:cNvPr>
          <p:cNvSpPr txBox="1"/>
          <p:nvPr/>
        </p:nvSpPr>
        <p:spPr>
          <a:xfrm>
            <a:off x="4695430" y="444102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50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252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71;p15"/>
          <p:cNvSpPr txBox="1"/>
          <p:nvPr/>
        </p:nvSpPr>
        <p:spPr>
          <a:xfrm>
            <a:off x="254439" y="1305867"/>
            <a:ext cx="5319423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800" b="1" dirty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Unit - 2</a:t>
            </a:r>
            <a:endParaRPr lang="en-IN" sz="2800" b="1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r>
              <a:rPr lang="en-US" sz="2800" b="1" dirty="0">
                <a:solidFill>
                  <a:srgbClr val="666666"/>
                </a:solidFill>
                <a:latin typeface="Proxima Nova"/>
              </a:rPr>
              <a:t>Linear Data Structure &amp; their presentation</a:t>
            </a:r>
          </a:p>
          <a:p>
            <a:r>
              <a:rPr lang="en-US" sz="2800" b="1" dirty="0">
                <a:solidFill>
                  <a:srgbClr val="666666"/>
                </a:solidFill>
                <a:latin typeface="Proxima Nova"/>
              </a:rPr>
              <a:t>(Part 03 - Queue)</a:t>
            </a:r>
            <a:endParaRPr sz="2800" b="1" dirty="0">
              <a:solidFill>
                <a:srgbClr val="666666"/>
              </a:solidFill>
              <a:latin typeface="Proxima Nova"/>
            </a:endParaRPr>
          </a:p>
        </p:txBody>
      </p:sp>
      <p:sp>
        <p:nvSpPr>
          <p:cNvPr id="12" name="Google Shape;73;p15"/>
          <p:cNvSpPr txBox="1"/>
          <p:nvPr/>
        </p:nvSpPr>
        <p:spPr>
          <a:xfrm>
            <a:off x="333812" y="4253501"/>
            <a:ext cx="336253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600" dirty="0">
                <a:solidFill>
                  <a:schemeClr val="dk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Prof. Chirag Bhalodia</a:t>
            </a:r>
          </a:p>
          <a:p>
            <a:pPr lvl="0"/>
            <a:r>
              <a:rPr lang="en-US" sz="1600" dirty="0">
                <a:solidFill>
                  <a:schemeClr val="dk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Computer Engineering Department</a:t>
            </a:r>
            <a:endParaRPr sz="1600" dirty="0">
              <a:solidFill>
                <a:schemeClr val="dk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Google Shape;71;p15"/>
          <p:cNvSpPr txBox="1"/>
          <p:nvPr/>
        </p:nvSpPr>
        <p:spPr>
          <a:xfrm>
            <a:off x="406433" y="724875"/>
            <a:ext cx="3491392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1800" b="1" dirty="0">
                <a:solidFill>
                  <a:srgbClr val="666666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01CE1301</a:t>
            </a:r>
            <a:r>
              <a:rPr lang="en-IN" sz="1800" b="1" dirty="0">
                <a:solidFill>
                  <a:srgbClr val="666666"/>
                </a:solidFill>
                <a:latin typeface="Cambria" panose="02040503050406030204" pitchFamily="18" charset="0"/>
                <a:ea typeface="Cambria" panose="02040503050406030204" pitchFamily="18" charset="0"/>
                <a:cs typeface="Proxima Nova"/>
                <a:sym typeface="Proxima Nova"/>
              </a:rPr>
              <a:t> – Data Structure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400" b="1" dirty="0">
                <a:solidFill>
                  <a:schemeClr val="accent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Function: DQDELETE_REAR(Q,F,R)</a:t>
            </a:r>
            <a:endParaRPr sz="1050" b="1" dirty="0">
              <a:solidFill>
                <a:schemeClr val="accent5"/>
              </a:solidFill>
              <a:latin typeface="Cambria" panose="02040503050406030204" pitchFamily="18" charset="0"/>
              <a:ea typeface="Cambria" panose="02040503050406030204" pitchFamily="18" charset="0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587092"/>
            <a:ext cx="8945787" cy="144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This function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deletes &amp; returns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an element from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rear end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of the Queue.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represented by a vector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containing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N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front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element of a queue.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pointer to the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rear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element of a queue.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06C8D-AB0D-8253-67A3-E2F31214CB2A}"/>
              </a:ext>
            </a:extLst>
          </p:cNvPr>
          <p:cNvSpPr txBox="1"/>
          <p:nvPr/>
        </p:nvSpPr>
        <p:spPr>
          <a:xfrm>
            <a:off x="102832" y="1932277"/>
            <a:ext cx="3368788" cy="3139321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[Underflow?]</a:t>
            </a:r>
          </a:p>
          <a:p>
            <a:pPr marL="0" marR="0" lvl="0" indent="0" defTabSz="8985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 R = 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Write(‘Underflow’)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	Return(0)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[Delete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Y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Q[R]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[Queue Empty?]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R = F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R  F  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Else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 R  R –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[Return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       Return(Y) 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7270F2F-2B7C-0980-EEAB-3ADF2D7A735A}"/>
              </a:ext>
            </a:extLst>
          </p:cNvPr>
          <p:cNvGrpSpPr/>
          <p:nvPr/>
        </p:nvGrpSpPr>
        <p:grpSpPr>
          <a:xfrm>
            <a:off x="4463468" y="2694277"/>
            <a:ext cx="2655064" cy="457200"/>
            <a:chOff x="5486400" y="1219200"/>
            <a:chExt cx="2655064" cy="457200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5220753-CA99-8270-6C24-05E0176DA763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E5A59B5-7C64-ED4D-D171-262B3A72DFD6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242401-1EF8-B979-B7E0-E357CE80D173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D1DD9031-96BC-37D9-F160-8613215A1087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E2794CF-A041-E025-7BFD-ED829ADA7B74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1D4B34AD-43FE-5019-CAA9-2CF3EDCDDA16}"/>
              </a:ext>
            </a:extLst>
          </p:cNvPr>
          <p:cNvGrpSpPr/>
          <p:nvPr/>
        </p:nvGrpSpPr>
        <p:grpSpPr>
          <a:xfrm>
            <a:off x="4463468" y="4294477"/>
            <a:ext cx="2655064" cy="457200"/>
            <a:chOff x="5486400" y="1219200"/>
            <a:chExt cx="2655064" cy="457200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9A8FF3B-E767-C320-F012-DD3B6B77D88D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0098FE54-6B6A-939E-5075-6B465366B3FA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6158AAA-B7D1-FDED-7F1B-D62C2D28E92E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10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E4D0663A-4E70-C9F2-E885-337DCD077C5C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89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4609CDB-93E7-E002-ED7F-F7FA461F1773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9566FDD-3F5E-3B19-3EE8-CF0AC5628FCB}"/>
              </a:ext>
            </a:extLst>
          </p:cNvPr>
          <p:cNvGrpSpPr/>
          <p:nvPr/>
        </p:nvGrpSpPr>
        <p:grpSpPr>
          <a:xfrm>
            <a:off x="5381242" y="1932277"/>
            <a:ext cx="773866" cy="762000"/>
            <a:chOff x="5870774" y="3200400"/>
            <a:chExt cx="773866" cy="762000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C4638AE9-DB61-030E-550E-2C4883BA2C12}"/>
                </a:ext>
              </a:extLst>
            </p:cNvPr>
            <p:cNvGrpSpPr/>
            <p:nvPr/>
          </p:nvGrpSpPr>
          <p:grpSpPr>
            <a:xfrm>
              <a:off x="5870774" y="3209544"/>
              <a:ext cx="526978" cy="752856"/>
              <a:chOff x="5870774" y="3209544"/>
              <a:chExt cx="526978" cy="752856"/>
            </a:xfrm>
          </p:grpSpPr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D2CA5461-46FA-7642-DCCC-C483330BBC8A}"/>
                  </a:ext>
                </a:extLst>
              </p:cNvPr>
              <p:cNvSpPr txBox="1"/>
              <p:nvPr/>
            </p:nvSpPr>
            <p:spPr>
              <a:xfrm>
                <a:off x="5870774" y="3209544"/>
                <a:ext cx="52697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F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117F3BC0-7C94-0005-BA67-5714A0E18B8D}"/>
                  </a:ext>
                </a:extLst>
              </p:cNvPr>
              <p:cNvCxnSpPr>
                <a:stCxn id="91" idx="2"/>
              </p:cNvCxnSpPr>
              <p:nvPr/>
            </p:nvCxnSpPr>
            <p:spPr>
              <a:xfrm>
                <a:off x="6134263" y="3609654"/>
                <a:ext cx="3211" cy="35274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8C09308-B07D-0DA5-22CE-E43183BE6352}"/>
                </a:ext>
              </a:extLst>
            </p:cNvPr>
            <p:cNvGrpSpPr/>
            <p:nvPr/>
          </p:nvGrpSpPr>
          <p:grpSpPr>
            <a:xfrm>
              <a:off x="6117662" y="3200400"/>
              <a:ext cx="526978" cy="762000"/>
              <a:chOff x="6117662" y="3200400"/>
              <a:chExt cx="526978" cy="762000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C65C96B-D9ED-5A75-2D23-9EDD4F8BF4BA}"/>
                  </a:ext>
                </a:extLst>
              </p:cNvPr>
              <p:cNvSpPr txBox="1"/>
              <p:nvPr/>
            </p:nvSpPr>
            <p:spPr>
              <a:xfrm>
                <a:off x="6117662" y="3200400"/>
                <a:ext cx="52697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Roboto Condensed"/>
                    <a:ea typeface="+mn-ea"/>
                    <a:cs typeface="+mn-cs"/>
                  </a:rPr>
                  <a:t>R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C70EC9C0-DF48-13B7-7D37-C68B37B8000A}"/>
                  </a:ext>
                </a:extLst>
              </p:cNvPr>
              <p:cNvCxnSpPr>
                <a:stCxn id="89" idx="2"/>
              </p:cNvCxnSpPr>
              <p:nvPr/>
            </p:nvCxnSpPr>
            <p:spPr>
              <a:xfrm>
                <a:off x="6381151" y="3600510"/>
                <a:ext cx="3211" cy="36189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  <a:tailEnd type="arrow"/>
              </a:ln>
              <a:effectLst/>
            </p:spPr>
          </p:cxn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34491F8-CAC6-A324-A63B-64E35530D45A}"/>
              </a:ext>
            </a:extLst>
          </p:cNvPr>
          <p:cNvGrpSpPr/>
          <p:nvPr/>
        </p:nvGrpSpPr>
        <p:grpSpPr>
          <a:xfrm>
            <a:off x="5484874" y="3489805"/>
            <a:ext cx="526978" cy="752856"/>
            <a:chOff x="5974406" y="4300728"/>
            <a:chExt cx="526978" cy="752856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6DE44E7-AA98-3CB7-8395-E64CD306AD7C}"/>
                </a:ext>
              </a:extLst>
            </p:cNvPr>
            <p:cNvSpPr txBox="1"/>
            <p:nvPr/>
          </p:nvSpPr>
          <p:spPr>
            <a:xfrm>
              <a:off x="5974406" y="4300728"/>
              <a:ext cx="5269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91379509-EC0F-5029-2B76-29EAD672DF89}"/>
                </a:ext>
              </a:extLst>
            </p:cNvPr>
            <p:cNvCxnSpPr>
              <a:stCxn id="94" idx="2"/>
            </p:cNvCxnSpPr>
            <p:nvPr/>
          </p:nvCxnSpPr>
          <p:spPr>
            <a:xfrm>
              <a:off x="6237895" y="4700838"/>
              <a:ext cx="3211" cy="35274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78D0A377-9AD4-6AD1-67C2-7E3FA922A7F9}"/>
              </a:ext>
            </a:extLst>
          </p:cNvPr>
          <p:cNvGrpSpPr/>
          <p:nvPr/>
        </p:nvGrpSpPr>
        <p:grpSpPr>
          <a:xfrm>
            <a:off x="6527290" y="3483573"/>
            <a:ext cx="526978" cy="762000"/>
            <a:chOff x="7016822" y="4267200"/>
            <a:chExt cx="526978" cy="762000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BA95E50-F6C7-B477-A800-F7390822D8CB}"/>
                </a:ext>
              </a:extLst>
            </p:cNvPr>
            <p:cNvSpPr txBox="1"/>
            <p:nvPr/>
          </p:nvSpPr>
          <p:spPr>
            <a:xfrm>
              <a:off x="7016822" y="4267200"/>
              <a:ext cx="5269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D303C0E5-733C-B1B2-00D2-DE37C19B3245}"/>
                </a:ext>
              </a:extLst>
            </p:cNvPr>
            <p:cNvCxnSpPr>
              <a:stCxn id="97" idx="2"/>
            </p:cNvCxnSpPr>
            <p:nvPr/>
          </p:nvCxnSpPr>
          <p:spPr>
            <a:xfrm>
              <a:off x="7280311" y="4667310"/>
              <a:ext cx="3211" cy="361890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9DAF6D5D-A3B4-2349-F822-8FCE7E8088D1}"/>
              </a:ext>
            </a:extLst>
          </p:cNvPr>
          <p:cNvSpPr txBox="1"/>
          <p:nvPr/>
        </p:nvSpPr>
        <p:spPr>
          <a:xfrm>
            <a:off x="5641493" y="273821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20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7</a:t>
            </a:r>
            <a:endParaRPr lang="en-US" sz="20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6335DE0-6F62-5747-2AD2-B8C0AEA03F67}"/>
              </a:ext>
            </a:extLst>
          </p:cNvPr>
          <p:cNvSpPr txBox="1"/>
          <p:nvPr/>
        </p:nvSpPr>
        <p:spPr>
          <a:xfrm>
            <a:off x="6669970" y="434576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20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7</a:t>
            </a:r>
            <a:endParaRPr lang="en-US" sz="20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169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Priority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8499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Priority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587092"/>
            <a:ext cx="8945787" cy="4684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lvl="0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 queue in which we are able to </a:t>
            </a: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&amp; remove items</a:t>
            </a:r>
            <a:r>
              <a:rPr lang="en-IN" sz="1800" b="1" kern="12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from </a:t>
            </a: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any position based on </a:t>
            </a: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some property (such as </a:t>
            </a: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priority</a:t>
            </a:r>
            <a:r>
              <a:rPr lang="en-IN" sz="1800" kern="12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of the task to be processed) is often referred as </a:t>
            </a: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priority queue</a:t>
            </a: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lvl="0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Below fig. represent a priority queue of jobs waiting to use a computer.</a:t>
            </a:r>
          </a:p>
          <a:p>
            <a:pPr marL="265113" lvl="0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Priorities are attached with each Job</a:t>
            </a:r>
          </a:p>
          <a:p>
            <a:pPr marL="809625" lvl="1" indent="-352425" algn="just">
              <a:lnSpc>
                <a:spcPct val="114000"/>
              </a:lnSpc>
              <a:spcBef>
                <a:spcPts val="1000"/>
              </a:spcBef>
              <a:buClr>
                <a:srgbClr val="212121"/>
              </a:buClr>
              <a:buFont typeface="Wingdings 3" panose="05040102010807070707" pitchFamily="18" charset="2"/>
              <a:buChar char=""/>
            </a:pP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Priority 1</a:t>
            </a:r>
            <a:r>
              <a:rPr lang="en-IN" sz="1600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indicates </a:t>
            </a: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Real Time Job</a:t>
            </a:r>
          </a:p>
          <a:p>
            <a:pPr marL="809625" lvl="1" indent="-352425" algn="just">
              <a:lnSpc>
                <a:spcPct val="114000"/>
              </a:lnSpc>
              <a:spcBef>
                <a:spcPts val="1000"/>
              </a:spcBef>
              <a:buClr>
                <a:srgbClr val="212121"/>
              </a:buClr>
              <a:buFont typeface="Wingdings 3" panose="05040102010807070707" pitchFamily="18" charset="2"/>
              <a:buChar char=""/>
            </a:pP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Priority 2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indicates </a:t>
            </a: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Online Job</a:t>
            </a:r>
          </a:p>
          <a:p>
            <a:pPr marL="809625" lvl="1" indent="-352425" algn="just">
              <a:lnSpc>
                <a:spcPct val="114000"/>
              </a:lnSpc>
              <a:spcBef>
                <a:spcPts val="1000"/>
              </a:spcBef>
              <a:buClr>
                <a:srgbClr val="212121"/>
              </a:buClr>
              <a:buFont typeface="Wingdings 3" panose="05040102010807070707" pitchFamily="18" charset="2"/>
              <a:buChar char=""/>
            </a:pP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Priority 3</a:t>
            </a:r>
            <a:r>
              <a:rPr lang="en-IN" sz="16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indicates </a:t>
            </a: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Batch Processing Job</a:t>
            </a:r>
          </a:p>
          <a:p>
            <a:pPr marL="265113" lvl="0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Therefore if a job is initiated with priority i, it is inserted immediately at the end of list of other jobs with priorities i. </a:t>
            </a:r>
          </a:p>
          <a:p>
            <a:pPr marL="265113" lvl="0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</a:pP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Here jobs are always removed from the front of queue.</a:t>
            </a:r>
          </a:p>
        </p:txBody>
      </p:sp>
    </p:spTree>
    <p:extLst>
      <p:ext uri="{BB962C8B-B14F-4D97-AF65-F5344CB8AC3E}">
        <p14:creationId xmlns:p14="http://schemas.microsoft.com/office/powerpoint/2010/main" val="1820052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Priority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4FC560-FC56-4BA8-0EE0-B9DA638AA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8415644"/>
              </p:ext>
            </p:extLst>
          </p:nvPr>
        </p:nvGraphicFramePr>
        <p:xfrm>
          <a:off x="1035653" y="778051"/>
          <a:ext cx="7924804" cy="750332"/>
        </p:xfrm>
        <a:graphic>
          <a:graphicData uri="http://schemas.openxmlformats.org/drawingml/2006/table">
            <a:tbl>
              <a:tblPr firstRow="1" firstCol="1" bandRow="1"/>
              <a:tblGrid>
                <a:gridCol w="573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16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73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9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39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16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84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286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503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165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293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165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75166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R</a:t>
                      </a:r>
                      <a:r>
                        <a:rPr lang="en-US" sz="1900" baseline="-25000" dirty="0">
                          <a:effectLst/>
                        </a:rPr>
                        <a:t>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R</a:t>
                      </a:r>
                      <a:r>
                        <a:rPr lang="en-US" sz="1900" baseline="-25000" dirty="0">
                          <a:effectLst/>
                        </a:rPr>
                        <a:t>2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R</a:t>
                      </a:r>
                      <a:r>
                        <a:rPr lang="en-US" sz="1900" baseline="-25000" dirty="0">
                          <a:effectLst/>
                        </a:rPr>
                        <a:t>i-1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O</a:t>
                      </a:r>
                      <a:r>
                        <a:rPr lang="en-US" sz="1900" baseline="-25000" dirty="0">
                          <a:effectLst/>
                        </a:rPr>
                        <a:t>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O</a:t>
                      </a:r>
                      <a:r>
                        <a:rPr lang="en-US" sz="1900" baseline="-25000" dirty="0">
                          <a:effectLst/>
                        </a:rPr>
                        <a:t>2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O</a:t>
                      </a:r>
                      <a:r>
                        <a:rPr lang="en-US" sz="1900" baseline="-25000" dirty="0">
                          <a:effectLst/>
                        </a:rPr>
                        <a:t>j-1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B</a:t>
                      </a:r>
                      <a:r>
                        <a:rPr lang="en-US" sz="1900" baseline="-25000">
                          <a:effectLst/>
                        </a:rPr>
                        <a:t>1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B</a:t>
                      </a:r>
                      <a:r>
                        <a:rPr lang="en-US" sz="1900" baseline="-25000">
                          <a:effectLst/>
                        </a:rPr>
                        <a:t>2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…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B</a:t>
                      </a:r>
                      <a:r>
                        <a:rPr lang="en-US" sz="1900" baseline="-25000" dirty="0">
                          <a:effectLst/>
                        </a:rPr>
                        <a:t>k-1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…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166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</a:t>
                      </a:r>
                      <a:endParaRPr lang="en-US" sz="190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2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3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3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3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>
                      <a:noFill/>
                    </a:lnL>
                    <a:lnR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…</a:t>
                      </a:r>
                      <a:endParaRPr lang="en-US" sz="19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ap="flat" cmpd="sng" algn="ctr">
                      <a:solidFill>
                        <a:srgbClr val="2121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solidFill>
                        <a:srgbClr val="909090"/>
                      </a:solidFill>
                    </a:lnT>
                    <a:lnB w="127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909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BAD1C4F-F6DB-21A5-779D-24FCDFD709DB}"/>
              </a:ext>
            </a:extLst>
          </p:cNvPr>
          <p:cNvSpPr txBox="1"/>
          <p:nvPr/>
        </p:nvSpPr>
        <p:spPr>
          <a:xfrm>
            <a:off x="99635" y="1159051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Priority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A05303-0B33-C9AE-8C70-471A92ADDA1D}"/>
              </a:ext>
            </a:extLst>
          </p:cNvPr>
          <p:cNvSpPr txBox="1"/>
          <p:nvPr/>
        </p:nvSpPr>
        <p:spPr>
          <a:xfrm>
            <a:off x="121258" y="76281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Task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D9363A-C8F0-C83A-F3EB-E020C1B2B2E5}"/>
              </a:ext>
            </a:extLst>
          </p:cNvPr>
          <p:cNvSpPr txBox="1"/>
          <p:nvPr/>
        </p:nvSpPr>
        <p:spPr>
          <a:xfrm>
            <a:off x="2892475" y="199725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R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i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B84FE8-F0CE-2471-D5A0-9813B8D34CF0}"/>
              </a:ext>
            </a:extLst>
          </p:cNvPr>
          <p:cNvCxnSpPr>
            <a:stCxn id="5" idx="0"/>
          </p:cNvCxnSpPr>
          <p:nvPr/>
        </p:nvCxnSpPr>
        <p:spPr>
          <a:xfrm flipV="1">
            <a:off x="3068966" y="1528383"/>
            <a:ext cx="0" cy="468868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DC1888-2A21-DE42-B402-FAF38E1561B3}"/>
              </a:ext>
            </a:extLst>
          </p:cNvPr>
          <p:cNvSpPr txBox="1"/>
          <p:nvPr/>
        </p:nvSpPr>
        <p:spPr>
          <a:xfrm>
            <a:off x="5330875" y="2008919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O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j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4CA583-33D1-2F74-CC0A-48622B7B358B}"/>
              </a:ext>
            </a:extLst>
          </p:cNvPr>
          <p:cNvSpPr txBox="1"/>
          <p:nvPr/>
        </p:nvSpPr>
        <p:spPr>
          <a:xfrm>
            <a:off x="7970625" y="200891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B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k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A7160D-4561-C7C1-7DD9-4BAD2C8B760C}"/>
              </a:ext>
            </a:extLst>
          </p:cNvPr>
          <p:cNvCxnSpPr>
            <a:stCxn id="7" idx="0"/>
          </p:cNvCxnSpPr>
          <p:nvPr/>
        </p:nvCxnSpPr>
        <p:spPr>
          <a:xfrm flipV="1">
            <a:off x="5512175" y="1528383"/>
            <a:ext cx="8816" cy="480536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992CB5-D492-1A5C-2CC0-B45F7960F198}"/>
              </a:ext>
            </a:extLst>
          </p:cNvPr>
          <p:cNvCxnSpPr>
            <a:stCxn id="8" idx="0"/>
          </p:cNvCxnSpPr>
          <p:nvPr/>
        </p:nvCxnSpPr>
        <p:spPr>
          <a:xfrm flipV="1">
            <a:off x="8164749" y="1528383"/>
            <a:ext cx="0" cy="480536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433A74-C703-91F6-E057-BD164FD9910E}"/>
              </a:ext>
            </a:extLst>
          </p:cNvPr>
          <p:cNvSpPr txBox="1"/>
          <p:nvPr/>
        </p:nvSpPr>
        <p:spPr>
          <a:xfrm>
            <a:off x="1175129" y="2414670"/>
            <a:ext cx="7358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Priority Queue viewed as a single queue with insertion allowed at any position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C44B15D-A7AD-4DDD-FCB8-11713B28C7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2887"/>
              </p:ext>
            </p:extLst>
          </p:nvPr>
        </p:nvGraphicFramePr>
        <p:xfrm>
          <a:off x="1413567" y="2982425"/>
          <a:ext cx="2336843" cy="375166"/>
        </p:xfrm>
        <a:graphic>
          <a:graphicData uri="http://schemas.openxmlformats.org/drawingml/2006/table">
            <a:tbl>
              <a:tblPr firstRow="1" firstCol="1" bandRow="1"/>
              <a:tblGrid>
                <a:gridCol w="573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16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73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5166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R</a:t>
                      </a:r>
                      <a:r>
                        <a:rPr lang="en-US" sz="2100" baseline="-25000" dirty="0">
                          <a:effectLst/>
                        </a:rPr>
                        <a:t>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R</a:t>
                      </a:r>
                      <a:r>
                        <a:rPr lang="en-US" sz="2100" baseline="-25000" dirty="0">
                          <a:effectLst/>
                        </a:rPr>
                        <a:t>2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…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R</a:t>
                      </a:r>
                      <a:r>
                        <a:rPr lang="en-US" sz="2100" baseline="-25000" dirty="0">
                          <a:effectLst/>
                        </a:rPr>
                        <a:t>i-1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6ED895C-9C5D-121B-913A-6152C0CC2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288013"/>
              </p:ext>
            </p:extLst>
          </p:nvPr>
        </p:nvGraphicFramePr>
        <p:xfrm>
          <a:off x="1413567" y="3543257"/>
          <a:ext cx="2350877" cy="375166"/>
        </p:xfrm>
        <a:graphic>
          <a:graphicData uri="http://schemas.openxmlformats.org/drawingml/2006/table">
            <a:tbl>
              <a:tblPr firstRow="1" firstCol="1" bandRow="1"/>
              <a:tblGrid>
                <a:gridCol w="5847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4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4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66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5166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O</a:t>
                      </a:r>
                      <a:r>
                        <a:rPr lang="en-US" sz="2100" baseline="-25000" dirty="0">
                          <a:effectLst/>
                        </a:rPr>
                        <a:t>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O</a:t>
                      </a:r>
                      <a:r>
                        <a:rPr lang="en-US" sz="2100" baseline="-25000" dirty="0">
                          <a:effectLst/>
                        </a:rPr>
                        <a:t>2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…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O</a:t>
                      </a:r>
                      <a:r>
                        <a:rPr lang="en-US" sz="2100" baseline="-25000" dirty="0">
                          <a:effectLst/>
                        </a:rPr>
                        <a:t>j-1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BDDE307-C741-3258-8ED4-6F0E8E1FFF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246591"/>
              </p:ext>
            </p:extLst>
          </p:nvPr>
        </p:nvGraphicFramePr>
        <p:xfrm>
          <a:off x="1413567" y="4147023"/>
          <a:ext cx="2358180" cy="375166"/>
        </p:xfrm>
        <a:graphic>
          <a:graphicData uri="http://schemas.openxmlformats.org/drawingml/2006/table">
            <a:tbl>
              <a:tblPr firstRow="1" firstCol="1" bandRow="1"/>
              <a:tblGrid>
                <a:gridCol w="5469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9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5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56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5166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B</a:t>
                      </a:r>
                      <a:r>
                        <a:rPr lang="en-US" sz="2100" baseline="-25000" dirty="0">
                          <a:effectLst/>
                        </a:rPr>
                        <a:t>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B</a:t>
                      </a:r>
                      <a:r>
                        <a:rPr lang="en-US" sz="2100" baseline="-25000" dirty="0">
                          <a:effectLst/>
                        </a:rPr>
                        <a:t>2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…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Roboto Condensed"/>
                          <a:sym typeface="Arial"/>
                        </a:defRPr>
                      </a:lvl9pPr>
                    </a:lstStyle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B</a:t>
                      </a:r>
                      <a:r>
                        <a:rPr lang="en-US" sz="2100" baseline="-25000" dirty="0">
                          <a:effectLst/>
                        </a:rPr>
                        <a:t>k-1</a:t>
                      </a:r>
                      <a:endParaRPr lang="en-US" sz="2100" dirty="0">
                        <a:effectLst/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4906" marR="64906" marT="0" marB="0">
                    <a:lnL w="12700" cmpd="sng">
                      <a:solidFill>
                        <a:srgbClr val="909090"/>
                      </a:solidFill>
                    </a:lnL>
                    <a:lnR w="12700" cmpd="sng">
                      <a:solidFill>
                        <a:srgbClr val="909090"/>
                      </a:solidFill>
                    </a:lnR>
                    <a:lnT w="12700" cmpd="sng">
                      <a:solidFill>
                        <a:srgbClr val="909090"/>
                      </a:solidFill>
                    </a:lnT>
                    <a:lnB w="25400" cmpd="sng">
                      <a:solidFill>
                        <a:srgbClr val="90909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190E0E15-DDD6-0CDE-4267-0F46DFF35FCD}"/>
              </a:ext>
            </a:extLst>
          </p:cNvPr>
          <p:cNvSpPr txBox="1"/>
          <p:nvPr/>
        </p:nvSpPr>
        <p:spPr>
          <a:xfrm>
            <a:off x="184936" y="2981901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Priority  - 1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11B62D-1DC6-01C2-4369-B64F761D66A5}"/>
              </a:ext>
            </a:extLst>
          </p:cNvPr>
          <p:cNvSpPr txBox="1"/>
          <p:nvPr/>
        </p:nvSpPr>
        <p:spPr>
          <a:xfrm>
            <a:off x="184936" y="354325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Priority - 2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AE5FDD-561B-5B6D-E462-A802B85B498A}"/>
              </a:ext>
            </a:extLst>
          </p:cNvPr>
          <p:cNvSpPr txBox="1"/>
          <p:nvPr/>
        </p:nvSpPr>
        <p:spPr>
          <a:xfrm>
            <a:off x="184936" y="415233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Priority - 3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3ED431-CFC4-B3E1-E0F6-5620AE348C56}"/>
              </a:ext>
            </a:extLst>
          </p:cNvPr>
          <p:cNvSpPr txBox="1"/>
          <p:nvPr/>
        </p:nvSpPr>
        <p:spPr>
          <a:xfrm>
            <a:off x="5808329" y="298190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R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i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589638-0079-6DC3-D17A-F995EC034614}"/>
              </a:ext>
            </a:extLst>
          </p:cNvPr>
          <p:cNvSpPr txBox="1"/>
          <p:nvPr/>
        </p:nvSpPr>
        <p:spPr>
          <a:xfrm>
            <a:off x="5803520" y="3524445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O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j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4CD169-21A4-4817-A6A0-062A84F007E9}"/>
              </a:ext>
            </a:extLst>
          </p:cNvPr>
          <p:cNvSpPr txBox="1"/>
          <p:nvPr/>
        </p:nvSpPr>
        <p:spPr>
          <a:xfrm>
            <a:off x="5790696" y="4139748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B</a:t>
            </a:r>
            <a:r>
              <a:rPr lang="en-IN" sz="1800" b="1" kern="1200" baseline="-25000" dirty="0" err="1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k</a:t>
            </a:r>
            <a:endParaRPr lang="en-US" sz="1800" b="1" kern="1200" baseline="-250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C60654-B372-23AE-528D-D55E5CE37819}"/>
              </a:ext>
            </a:extLst>
          </p:cNvPr>
          <p:cNvCxnSpPr/>
          <p:nvPr/>
        </p:nvCxnSpPr>
        <p:spPr>
          <a:xfrm flipH="1">
            <a:off x="3924147" y="3716601"/>
            <a:ext cx="1860071" cy="3441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73796D-4ADA-41C5-2B11-7278DD6F3943}"/>
              </a:ext>
            </a:extLst>
          </p:cNvPr>
          <p:cNvCxnSpPr/>
          <p:nvPr/>
        </p:nvCxnSpPr>
        <p:spPr>
          <a:xfrm flipH="1">
            <a:off x="3924146" y="4324415"/>
            <a:ext cx="1860071" cy="3441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61A999E-78F8-80B2-2C83-66E8B8976411}"/>
              </a:ext>
            </a:extLst>
          </p:cNvPr>
          <p:cNvCxnSpPr/>
          <p:nvPr/>
        </p:nvCxnSpPr>
        <p:spPr>
          <a:xfrm flipH="1">
            <a:off x="3928168" y="3158817"/>
            <a:ext cx="1860071" cy="3441"/>
          </a:xfrm>
          <a:prstGeom prst="straightConnector1">
            <a:avLst/>
          </a:prstGeom>
          <a:noFill/>
          <a:ln w="28575" cap="flat" cmpd="sng" algn="ctr">
            <a:solidFill>
              <a:srgbClr val="B84742"/>
            </a:solidFill>
            <a:prstDash val="solid"/>
            <a:miter lim="800000"/>
            <a:tailEnd type="arrow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46CECBB-59F0-D1D2-199C-B41B351B2176}"/>
              </a:ext>
            </a:extLst>
          </p:cNvPr>
          <p:cNvSpPr txBox="1"/>
          <p:nvPr/>
        </p:nvSpPr>
        <p:spPr>
          <a:xfrm>
            <a:off x="2649320" y="4639236"/>
            <a:ext cx="3837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Priority Queue viewed </a:t>
            </a:r>
            <a:r>
              <a:rPr lang="en-IN" sz="1800" b="1" kern="120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as a set 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of queue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DD322C-9649-493F-EE5F-9378BC636A0F}"/>
              </a:ext>
            </a:extLst>
          </p:cNvPr>
          <p:cNvCxnSpPr/>
          <p:nvPr/>
        </p:nvCxnSpPr>
        <p:spPr>
          <a:xfrm>
            <a:off x="230842" y="2786377"/>
            <a:ext cx="8772431" cy="0"/>
          </a:xfrm>
          <a:prstGeom prst="line">
            <a:avLst/>
          </a:prstGeom>
          <a:noFill/>
          <a:ln w="1905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1003179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Example of Priority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7382B1C-B053-CEFD-C620-5ABEC94018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936" y="1229321"/>
            <a:ext cx="8765335" cy="222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71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 of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2807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 of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698406"/>
            <a:ext cx="8945787" cy="3924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of people at any service point such as ticketing etc.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of air planes waiting for landing instructions.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of processes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 OS.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also used by Operating systems for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Job Scheduling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When a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resource is shared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among multiple consumers. E.g., in case of printers the first one to be entered is the first to be processed.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used in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BFS (Breadth First Search)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algorithm. It helps in traversing a tree or graph.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used in networking to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handle congestion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8319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 of Simple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698406"/>
            <a:ext cx="8945787" cy="3924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of processes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 OS.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When a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resource is shared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among multiple consumers. E.g., in case of printers the first one to be entered is the first to be processed.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used in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BFS (Breadth First Search)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algorithm. It helps in traversing a tree or graph.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is used in networking to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handle congestion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  <a:defRPr/>
            </a:pP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Handling </a:t>
            </a: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website traffic</a:t>
            </a: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  <a:defRPr/>
            </a:pP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Maintaining the </a:t>
            </a: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playlist </a:t>
            </a: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 media players.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039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 of Circular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5381" y="698406"/>
            <a:ext cx="8945787" cy="10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Memory management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: circular queue is used in memory management.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Process Scheduling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: A CPU uses a queue to schedule processes.</a:t>
            </a:r>
          </a:p>
        </p:txBody>
      </p:sp>
    </p:spTree>
    <p:extLst>
      <p:ext uri="{BB962C8B-B14F-4D97-AF65-F5344CB8AC3E}">
        <p14:creationId xmlns:p14="http://schemas.microsoft.com/office/powerpoint/2010/main" val="28320022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 of Priority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9106" y="690657"/>
            <a:ext cx="8945787" cy="2720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When a 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resource is shared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among multiple consumers. E.g., in case of printer port number is bind </a:t>
            </a:r>
            <a:r>
              <a:rPr lang="en-IN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with PC then printer gives the priority to that PC,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first to be processed.</a:t>
            </a:r>
          </a:p>
          <a:p>
            <a:pPr marL="265113" indent="-265113" algn="just">
              <a:lnSpc>
                <a:spcPct val="114000"/>
              </a:lnSpc>
              <a:spcBef>
                <a:spcPts val="1000"/>
              </a:spcBef>
              <a:buClr>
                <a:srgbClr val="B84742"/>
              </a:buClr>
              <a:buFont typeface="Wingdings 3" panose="05040102010807070707" pitchFamily="18" charset="2"/>
              <a:buChar char=""/>
              <a:defRPr/>
            </a:pP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Handling </a:t>
            </a: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hardware</a:t>
            </a: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or </a:t>
            </a:r>
            <a:r>
              <a:rPr lang="en-US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real-time</a:t>
            </a:r>
            <a:r>
              <a:rPr lang="en-US" sz="1800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systems interrupts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Dijkstra’s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shortest path algorithm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Prim’s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algorithm</a:t>
            </a:r>
          </a:p>
          <a:p>
            <a:pPr marL="265113" marR="0" lvl="0" indent="-265113" algn="just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Data compression techniques like </a:t>
            </a:r>
            <a:r>
              <a:rPr lang="en-IN" sz="18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Huffman code</a:t>
            </a:r>
            <a:endParaRPr lang="en-US" sz="1800" b="1" kern="12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4031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Outline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84936" y="724875"/>
            <a:ext cx="88200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Representation of Queue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Operations on Queue (insert, delete)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Simple Queue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Circular Queue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Double Ended Queue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Priority Queues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Cambria" panose="02040503050406030204" pitchFamily="18" charset="0"/>
              </a:rPr>
              <a:t>Applications of Queue.</a:t>
            </a:r>
          </a:p>
        </p:txBody>
      </p:sp>
    </p:spTree>
    <p:extLst>
      <p:ext uri="{BB962C8B-B14F-4D97-AF65-F5344CB8AC3E}">
        <p14:creationId xmlns:p14="http://schemas.microsoft.com/office/powerpoint/2010/main" val="3492040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1B4C3-A655-3DF8-0C46-F4245930F0CF}"/>
              </a:ext>
            </a:extLst>
          </p:cNvPr>
          <p:cNvSpPr txBox="1"/>
          <p:nvPr/>
        </p:nvSpPr>
        <p:spPr>
          <a:xfrm rot="20350206">
            <a:off x="5253926" y="2154265"/>
            <a:ext cx="14258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rgbClr val="00B0F0"/>
                </a:solidFill>
                <a:latin typeface="Comic Sans MS" panose="030F0702030302020204" pitchFamily="66" charset="0"/>
              </a:rPr>
              <a:t>Thank</a:t>
            </a:r>
          </a:p>
          <a:p>
            <a:pPr algn="ctr"/>
            <a:r>
              <a:rPr lang="en-IN" sz="3200" b="1" dirty="0">
                <a:solidFill>
                  <a:srgbClr val="00B0F0"/>
                </a:solidFill>
                <a:latin typeface="Comic Sans MS" panose="030F0702030302020204" pitchFamily="66" charset="0"/>
              </a:rPr>
              <a:t>You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Representation of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Representation of Queue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97474" y="474281"/>
            <a:ext cx="8961285" cy="2657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65113" marR="0" lvl="0" indent="-265113" algn="just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 linear list which permits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deletion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to be performed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at one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end of the list and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insertion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at the other end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called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The information in such a list is processed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FIFO (first in first out) or FCFS (first come first served)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manner.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Front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the end of queue from that deletion is to be performed.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Rear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is the end of queue at which new element is to be inserted.</a:t>
            </a:r>
          </a:p>
          <a:p>
            <a:pPr marL="265113" marR="0" lvl="0" indent="-265113" algn="just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84742"/>
              </a:buClr>
              <a:buSzTx/>
              <a:buFont typeface="Wingdings 3" panose="05040102010807070707" pitchFamily="18" charset="2"/>
              <a:buChar char=""/>
              <a:tabLst/>
              <a:defRPr/>
            </a:pP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Insertion operation is called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Enqueue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 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&amp; deletion operation is called </a:t>
            </a:r>
            <a:r>
              <a:rPr kumimoji="0" lang="en-IN" sz="17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Dequeue</a:t>
            </a:r>
            <a:r>
              <a:rPr kumimoji="0" lang="en-IN" sz="17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.</a:t>
            </a:r>
          </a:p>
        </p:txBody>
      </p: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4DABDCBD-3518-4C14-0DF0-926C19C75224}"/>
              </a:ext>
            </a:extLst>
          </p:cNvPr>
          <p:cNvGrpSpPr/>
          <p:nvPr/>
        </p:nvGrpSpPr>
        <p:grpSpPr>
          <a:xfrm>
            <a:off x="2921035" y="3091633"/>
            <a:ext cx="3779856" cy="552889"/>
            <a:chOff x="1066800" y="3823447"/>
            <a:chExt cx="4114800" cy="552889"/>
          </a:xfrm>
        </p:grpSpPr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773D180D-1F27-BFEA-9A8F-A26B051F2088}"/>
                </a:ext>
              </a:extLst>
            </p:cNvPr>
            <p:cNvCxnSpPr/>
            <p:nvPr/>
          </p:nvCxnSpPr>
          <p:spPr>
            <a:xfrm>
              <a:off x="1066800" y="3823447"/>
              <a:ext cx="4114800" cy="0"/>
            </a:xfrm>
            <a:prstGeom prst="line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</a:ln>
            <a:effectLst/>
          </p:spPr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FF8AE319-677E-05BB-E581-5ABB064E1F62}"/>
                </a:ext>
              </a:extLst>
            </p:cNvPr>
            <p:cNvCxnSpPr/>
            <p:nvPr/>
          </p:nvCxnSpPr>
          <p:spPr>
            <a:xfrm>
              <a:off x="1066800" y="4376336"/>
              <a:ext cx="4114800" cy="0"/>
            </a:xfrm>
            <a:prstGeom prst="line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</a:ln>
            <a:effectLst/>
          </p:spPr>
        </p:cxnSp>
      </p:grpSp>
      <p:sp>
        <p:nvSpPr>
          <p:cNvPr id="445" name="Rectangle 444">
            <a:extLst>
              <a:ext uri="{FF2B5EF4-FFF2-40B4-BE49-F238E27FC236}">
                <a16:creationId xmlns:a16="http://schemas.microsoft.com/office/drawing/2014/main" id="{56AAF7B9-0017-0886-09D7-364B13306ADB}"/>
              </a:ext>
            </a:extLst>
          </p:cNvPr>
          <p:cNvSpPr/>
          <p:nvPr/>
        </p:nvSpPr>
        <p:spPr>
          <a:xfrm>
            <a:off x="2945311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10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46" name="Rectangle 445">
            <a:extLst>
              <a:ext uri="{FF2B5EF4-FFF2-40B4-BE49-F238E27FC236}">
                <a16:creationId xmlns:a16="http://schemas.microsoft.com/office/drawing/2014/main" id="{EDEA5388-4F27-6AF1-9CDC-4464486BAFA6}"/>
              </a:ext>
            </a:extLst>
          </p:cNvPr>
          <p:cNvSpPr/>
          <p:nvPr/>
        </p:nvSpPr>
        <p:spPr>
          <a:xfrm>
            <a:off x="5428235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50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47" name="Rectangle 446">
            <a:extLst>
              <a:ext uri="{FF2B5EF4-FFF2-40B4-BE49-F238E27FC236}">
                <a16:creationId xmlns:a16="http://schemas.microsoft.com/office/drawing/2014/main" id="{F334FC85-8C7C-E4D6-8EA6-BDC85826566D}"/>
              </a:ext>
            </a:extLst>
          </p:cNvPr>
          <p:cNvSpPr/>
          <p:nvPr/>
        </p:nvSpPr>
        <p:spPr>
          <a:xfrm>
            <a:off x="4188245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5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48" name="Rectangle 447">
            <a:extLst>
              <a:ext uri="{FF2B5EF4-FFF2-40B4-BE49-F238E27FC236}">
                <a16:creationId xmlns:a16="http://schemas.microsoft.com/office/drawing/2014/main" id="{0E313048-548D-FB65-AD4A-ABCD8C6475B4}"/>
              </a:ext>
            </a:extLst>
          </p:cNvPr>
          <p:cNvSpPr/>
          <p:nvPr/>
        </p:nvSpPr>
        <p:spPr>
          <a:xfrm>
            <a:off x="4806686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80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49" name="Rectangle 448">
            <a:extLst>
              <a:ext uri="{FF2B5EF4-FFF2-40B4-BE49-F238E27FC236}">
                <a16:creationId xmlns:a16="http://schemas.microsoft.com/office/drawing/2014/main" id="{8BAD2B96-3D8D-9BBA-66FF-8B4BF41B5B64}"/>
              </a:ext>
            </a:extLst>
          </p:cNvPr>
          <p:cNvSpPr/>
          <p:nvPr/>
        </p:nvSpPr>
        <p:spPr>
          <a:xfrm>
            <a:off x="3568309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8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grpSp>
        <p:nvGrpSpPr>
          <p:cNvPr id="450" name="Group 449">
            <a:extLst>
              <a:ext uri="{FF2B5EF4-FFF2-40B4-BE49-F238E27FC236}">
                <a16:creationId xmlns:a16="http://schemas.microsoft.com/office/drawing/2014/main" id="{CA8FDB36-4E55-36AD-ACE9-9020E3FB5EE6}"/>
              </a:ext>
            </a:extLst>
          </p:cNvPr>
          <p:cNvGrpSpPr/>
          <p:nvPr/>
        </p:nvGrpSpPr>
        <p:grpSpPr>
          <a:xfrm>
            <a:off x="2704775" y="3952720"/>
            <a:ext cx="4081670" cy="533400"/>
            <a:chOff x="2286000" y="5257800"/>
            <a:chExt cx="4081670" cy="533400"/>
          </a:xfrm>
        </p:grpSpPr>
        <p:grpSp>
          <p:nvGrpSpPr>
            <p:cNvPr id="451" name="Group 450">
              <a:extLst>
                <a:ext uri="{FF2B5EF4-FFF2-40B4-BE49-F238E27FC236}">
                  <a16:creationId xmlns:a16="http://schemas.microsoft.com/office/drawing/2014/main" id="{94C8F6B1-E76F-1652-5C08-C6FC82010220}"/>
                </a:ext>
              </a:extLst>
            </p:cNvPr>
            <p:cNvGrpSpPr/>
            <p:nvPr/>
          </p:nvGrpSpPr>
          <p:grpSpPr>
            <a:xfrm>
              <a:off x="2286000" y="5257800"/>
              <a:ext cx="4081670" cy="533400"/>
              <a:chOff x="2286000" y="5486400"/>
              <a:chExt cx="4081670" cy="533400"/>
            </a:xfrm>
          </p:grpSpPr>
          <p:cxnSp>
            <p:nvCxnSpPr>
              <p:cNvPr id="472" name="Straight Connector 471">
                <a:extLst>
                  <a:ext uri="{FF2B5EF4-FFF2-40B4-BE49-F238E27FC236}">
                    <a16:creationId xmlns:a16="http://schemas.microsoft.com/office/drawing/2014/main" id="{08C7A664-BCC3-B520-8A8B-C27177FEBBA1}"/>
                  </a:ext>
                </a:extLst>
              </p:cNvPr>
              <p:cNvCxnSpPr/>
              <p:nvPr/>
            </p:nvCxnSpPr>
            <p:spPr>
              <a:xfrm>
                <a:off x="2286000" y="5486400"/>
                <a:ext cx="408167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90909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73" name="Straight Connector 472">
                <a:extLst>
                  <a:ext uri="{FF2B5EF4-FFF2-40B4-BE49-F238E27FC236}">
                    <a16:creationId xmlns:a16="http://schemas.microsoft.com/office/drawing/2014/main" id="{18CF3446-66D4-55A6-614D-E7E02C405AF9}"/>
                  </a:ext>
                </a:extLst>
              </p:cNvPr>
              <p:cNvCxnSpPr/>
              <p:nvPr/>
            </p:nvCxnSpPr>
            <p:spPr>
              <a:xfrm>
                <a:off x="2286000" y="6019800"/>
                <a:ext cx="4081670" cy="0"/>
              </a:xfrm>
              <a:prstGeom prst="line">
                <a:avLst/>
              </a:prstGeom>
              <a:noFill/>
              <a:ln w="28575" cap="flat" cmpd="sng" algn="ctr">
                <a:solidFill>
                  <a:srgbClr val="909090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72FE0BDF-768C-FBFB-AE1A-5079608D7F12}"/>
                </a:ext>
              </a:extLst>
            </p:cNvPr>
            <p:cNvGrpSpPr/>
            <p:nvPr/>
          </p:nvGrpSpPr>
          <p:grpSpPr>
            <a:xfrm>
              <a:off x="5153960" y="5257800"/>
              <a:ext cx="533400" cy="533400"/>
              <a:chOff x="1600200" y="5486400"/>
              <a:chExt cx="533400" cy="533400"/>
            </a:xfrm>
          </p:grpSpPr>
          <p:sp>
            <p:nvSpPr>
              <p:cNvPr id="469" name="Rectangle 468">
                <a:extLst>
                  <a:ext uri="{FF2B5EF4-FFF2-40B4-BE49-F238E27FC236}">
                    <a16:creationId xmlns:a16="http://schemas.microsoft.com/office/drawing/2014/main" id="{87193B59-A85B-10B4-76C4-FC5FCEFBD6D4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70" name="Straight Connector 469">
                <a:extLst>
                  <a:ext uri="{FF2B5EF4-FFF2-40B4-BE49-F238E27FC236}">
                    <a16:creationId xmlns:a16="http://schemas.microsoft.com/office/drawing/2014/main" id="{40236F21-C934-BAE5-ADF3-CE3A790614EA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71" name="Straight Connector 470">
                <a:extLst>
                  <a:ext uri="{FF2B5EF4-FFF2-40B4-BE49-F238E27FC236}">
                    <a16:creationId xmlns:a16="http://schemas.microsoft.com/office/drawing/2014/main" id="{40CAFA95-0C43-8DC8-AFAB-6395EA86B18E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53" name="Group 452">
              <a:extLst>
                <a:ext uri="{FF2B5EF4-FFF2-40B4-BE49-F238E27FC236}">
                  <a16:creationId xmlns:a16="http://schemas.microsoft.com/office/drawing/2014/main" id="{E9F414C1-6066-14A1-2819-48403CE5C048}"/>
                </a:ext>
              </a:extLst>
            </p:cNvPr>
            <p:cNvGrpSpPr/>
            <p:nvPr/>
          </p:nvGrpSpPr>
          <p:grpSpPr>
            <a:xfrm>
              <a:off x="4614696" y="5257800"/>
              <a:ext cx="533400" cy="533400"/>
              <a:chOff x="1600200" y="5486400"/>
              <a:chExt cx="533400" cy="533400"/>
            </a:xfrm>
          </p:grpSpPr>
          <p:sp>
            <p:nvSpPr>
              <p:cNvPr id="466" name="Rectangle 465">
                <a:extLst>
                  <a:ext uri="{FF2B5EF4-FFF2-40B4-BE49-F238E27FC236}">
                    <a16:creationId xmlns:a16="http://schemas.microsoft.com/office/drawing/2014/main" id="{208141CE-6C0E-3820-EC3A-242545E78A19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67" name="Straight Connector 466">
                <a:extLst>
                  <a:ext uri="{FF2B5EF4-FFF2-40B4-BE49-F238E27FC236}">
                    <a16:creationId xmlns:a16="http://schemas.microsoft.com/office/drawing/2014/main" id="{F80454C5-3D09-0657-E2E8-066686604CC7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8" name="Straight Connector 467">
                <a:extLst>
                  <a:ext uri="{FF2B5EF4-FFF2-40B4-BE49-F238E27FC236}">
                    <a16:creationId xmlns:a16="http://schemas.microsoft.com/office/drawing/2014/main" id="{B26586D9-C277-5BCC-A2D3-FB7DF87743B5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54" name="Group 453">
              <a:extLst>
                <a:ext uri="{FF2B5EF4-FFF2-40B4-BE49-F238E27FC236}">
                  <a16:creationId xmlns:a16="http://schemas.microsoft.com/office/drawing/2014/main" id="{06E677D4-5356-554A-E950-9C087DCEA529}"/>
                </a:ext>
              </a:extLst>
            </p:cNvPr>
            <p:cNvGrpSpPr/>
            <p:nvPr/>
          </p:nvGrpSpPr>
          <p:grpSpPr>
            <a:xfrm>
              <a:off x="4071248" y="5257800"/>
              <a:ext cx="533400" cy="533400"/>
              <a:chOff x="1600200" y="5486400"/>
              <a:chExt cx="533400" cy="533400"/>
            </a:xfrm>
          </p:grpSpPr>
          <p:sp>
            <p:nvSpPr>
              <p:cNvPr id="463" name="Rectangle 462">
                <a:extLst>
                  <a:ext uri="{FF2B5EF4-FFF2-40B4-BE49-F238E27FC236}">
                    <a16:creationId xmlns:a16="http://schemas.microsoft.com/office/drawing/2014/main" id="{183F588F-78DF-00C5-D750-9BB148BBD197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64" name="Straight Connector 463">
                <a:extLst>
                  <a:ext uri="{FF2B5EF4-FFF2-40B4-BE49-F238E27FC236}">
                    <a16:creationId xmlns:a16="http://schemas.microsoft.com/office/drawing/2014/main" id="{71732038-2E18-8C67-145D-1985F35B09DE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5" name="Straight Connector 464">
                <a:extLst>
                  <a:ext uri="{FF2B5EF4-FFF2-40B4-BE49-F238E27FC236}">
                    <a16:creationId xmlns:a16="http://schemas.microsoft.com/office/drawing/2014/main" id="{5559EE93-3D7E-8C73-DEA1-9FBE70049DCF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55" name="Group 454">
              <a:extLst>
                <a:ext uri="{FF2B5EF4-FFF2-40B4-BE49-F238E27FC236}">
                  <a16:creationId xmlns:a16="http://schemas.microsoft.com/office/drawing/2014/main" id="{DF5FFFEA-DFEA-2E88-B5C1-103C8AD08AF7}"/>
                </a:ext>
              </a:extLst>
            </p:cNvPr>
            <p:cNvGrpSpPr/>
            <p:nvPr/>
          </p:nvGrpSpPr>
          <p:grpSpPr>
            <a:xfrm>
              <a:off x="3527800" y="5257800"/>
              <a:ext cx="533400" cy="533400"/>
              <a:chOff x="1600200" y="5486400"/>
              <a:chExt cx="533400" cy="533400"/>
            </a:xfrm>
          </p:grpSpPr>
          <p:sp>
            <p:nvSpPr>
              <p:cNvPr id="460" name="Rectangle 459">
                <a:extLst>
                  <a:ext uri="{FF2B5EF4-FFF2-40B4-BE49-F238E27FC236}">
                    <a16:creationId xmlns:a16="http://schemas.microsoft.com/office/drawing/2014/main" id="{6178F8E1-8B60-E8D0-CB71-DCF10AF0F958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61" name="Straight Connector 460">
                <a:extLst>
                  <a:ext uri="{FF2B5EF4-FFF2-40B4-BE49-F238E27FC236}">
                    <a16:creationId xmlns:a16="http://schemas.microsoft.com/office/drawing/2014/main" id="{6B6C5EA9-51C8-B6D5-B78C-920BF8D34855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2" name="Straight Connector 461">
                <a:extLst>
                  <a:ext uri="{FF2B5EF4-FFF2-40B4-BE49-F238E27FC236}">
                    <a16:creationId xmlns:a16="http://schemas.microsoft.com/office/drawing/2014/main" id="{B79B0A10-53FA-D9DA-FBB2-8918BE8137FF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456" name="Group 455">
              <a:extLst>
                <a:ext uri="{FF2B5EF4-FFF2-40B4-BE49-F238E27FC236}">
                  <a16:creationId xmlns:a16="http://schemas.microsoft.com/office/drawing/2014/main" id="{38AC96EC-97EE-BA59-7509-87EC20C23826}"/>
                </a:ext>
              </a:extLst>
            </p:cNvPr>
            <p:cNvGrpSpPr/>
            <p:nvPr/>
          </p:nvGrpSpPr>
          <p:grpSpPr>
            <a:xfrm>
              <a:off x="2984352" y="5257800"/>
              <a:ext cx="533400" cy="533400"/>
              <a:chOff x="1600200" y="5486400"/>
              <a:chExt cx="533400" cy="533400"/>
            </a:xfrm>
          </p:grpSpPr>
          <p:sp>
            <p:nvSpPr>
              <p:cNvPr id="457" name="Rectangle 456">
                <a:extLst>
                  <a:ext uri="{FF2B5EF4-FFF2-40B4-BE49-F238E27FC236}">
                    <a16:creationId xmlns:a16="http://schemas.microsoft.com/office/drawing/2014/main" id="{166E0DF0-9C8E-D528-F301-94D98C259914}"/>
                  </a:ext>
                </a:extLst>
              </p:cNvPr>
              <p:cNvSpPr/>
              <p:nvPr/>
            </p:nvSpPr>
            <p:spPr>
              <a:xfrm>
                <a:off x="1600200" y="5486400"/>
                <a:ext cx="533400" cy="533400"/>
              </a:xfrm>
              <a:prstGeom prst="rect">
                <a:avLst/>
              </a:prstGeom>
              <a:solidFill>
                <a:srgbClr val="909090"/>
              </a:solidFill>
              <a:ln w="12700" cap="flat" cmpd="sng" algn="ctr">
                <a:solidFill>
                  <a:srgbClr val="90909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endParaRPr>
              </a:p>
            </p:txBody>
          </p:sp>
          <p:cxnSp>
            <p:nvCxnSpPr>
              <p:cNvPr id="458" name="Straight Connector 457">
                <a:extLst>
                  <a:ext uri="{FF2B5EF4-FFF2-40B4-BE49-F238E27FC236}">
                    <a16:creationId xmlns:a16="http://schemas.microsoft.com/office/drawing/2014/main" id="{49F5CF7B-6328-9966-968F-C6F1BF080639}"/>
                  </a:ext>
                </a:extLst>
              </p:cNvPr>
              <p:cNvCxnSpPr/>
              <p:nvPr/>
            </p:nvCxnSpPr>
            <p:spPr>
              <a:xfrm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9" name="Straight Connector 458">
                <a:extLst>
                  <a:ext uri="{FF2B5EF4-FFF2-40B4-BE49-F238E27FC236}">
                    <a16:creationId xmlns:a16="http://schemas.microsoft.com/office/drawing/2014/main" id="{8B8071C9-92F0-250E-7E09-6CD564FC9632}"/>
                  </a:ext>
                </a:extLst>
              </p:cNvPr>
              <p:cNvCxnSpPr/>
              <p:nvPr/>
            </p:nvCxnSpPr>
            <p:spPr>
              <a:xfrm flipV="1">
                <a:off x="1600200" y="5486400"/>
                <a:ext cx="533400" cy="533400"/>
              </a:xfrm>
              <a:prstGeom prst="line">
                <a:avLst/>
              </a:prstGeom>
              <a:noFill/>
              <a:ln w="28575" cap="flat" cmpd="sng" algn="ctr">
                <a:solidFill>
                  <a:srgbClr val="B84742"/>
                </a:solidFill>
                <a:prstDash val="solid"/>
                <a:miter lim="800000"/>
              </a:ln>
              <a:effectLst/>
            </p:spPr>
          </p:cxnSp>
        </p:grpSp>
      </p:grpSp>
      <p:grpSp>
        <p:nvGrpSpPr>
          <p:cNvPr id="484" name="Group 483">
            <a:extLst>
              <a:ext uri="{FF2B5EF4-FFF2-40B4-BE49-F238E27FC236}">
                <a16:creationId xmlns:a16="http://schemas.microsoft.com/office/drawing/2014/main" id="{22D687CA-663F-7A7C-EF72-ED63F4C95E55}"/>
              </a:ext>
            </a:extLst>
          </p:cNvPr>
          <p:cNvGrpSpPr/>
          <p:nvPr/>
        </p:nvGrpSpPr>
        <p:grpSpPr>
          <a:xfrm>
            <a:off x="5532978" y="4486120"/>
            <a:ext cx="612914" cy="609600"/>
            <a:chOff x="5532978" y="4486120"/>
            <a:chExt cx="612914" cy="609600"/>
          </a:xfrm>
        </p:grpSpPr>
        <p:sp>
          <p:nvSpPr>
            <p:cNvPr id="474" name="TextBox 473">
              <a:extLst>
                <a:ext uri="{FF2B5EF4-FFF2-40B4-BE49-F238E27FC236}">
                  <a16:creationId xmlns:a16="http://schemas.microsoft.com/office/drawing/2014/main" id="{024423F0-47B9-A907-6F14-137E08F3644C}"/>
                </a:ext>
              </a:extLst>
            </p:cNvPr>
            <p:cNvSpPr txBox="1"/>
            <p:nvPr/>
          </p:nvSpPr>
          <p:spPr>
            <a:xfrm>
              <a:off x="5532978" y="4757166"/>
              <a:ext cx="6129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IN" sz="1600" b="1" kern="1200" dirty="0">
                  <a:solidFill>
                    <a:srgbClr val="212121"/>
                  </a:solidFill>
                  <a:latin typeface="Roboto Condensed"/>
                  <a:ea typeface="+mn-ea"/>
                  <a:cs typeface="+mn-cs"/>
                </a:rPr>
                <a:t>Rear</a:t>
              </a:r>
              <a:endParaRPr lang="en-US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75" name="Straight Arrow Connector 474">
              <a:extLst>
                <a:ext uri="{FF2B5EF4-FFF2-40B4-BE49-F238E27FC236}">
                  <a16:creationId xmlns:a16="http://schemas.microsoft.com/office/drawing/2014/main" id="{27ACDB71-11F6-1E75-7F06-72C710750893}"/>
                </a:ext>
              </a:extLst>
            </p:cNvPr>
            <p:cNvCxnSpPr>
              <a:stCxn id="474" idx="0"/>
              <a:endCxn id="469" idx="2"/>
            </p:cNvCxnSpPr>
            <p:nvPr/>
          </p:nvCxnSpPr>
          <p:spPr>
            <a:xfrm flipH="1" flipV="1">
              <a:off x="5834006" y="4486120"/>
              <a:ext cx="5429" cy="271046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483" name="Group 482">
            <a:extLst>
              <a:ext uri="{FF2B5EF4-FFF2-40B4-BE49-F238E27FC236}">
                <a16:creationId xmlns:a16="http://schemas.microsoft.com/office/drawing/2014/main" id="{E05569DC-B5B7-404C-D82D-1979A01FF721}"/>
              </a:ext>
            </a:extLst>
          </p:cNvPr>
          <p:cNvGrpSpPr/>
          <p:nvPr/>
        </p:nvGrpSpPr>
        <p:grpSpPr>
          <a:xfrm>
            <a:off x="3324835" y="4452366"/>
            <a:ext cx="689984" cy="609600"/>
            <a:chOff x="3324835" y="4452366"/>
            <a:chExt cx="689984" cy="609600"/>
          </a:xfrm>
        </p:grpSpPr>
        <p:sp>
          <p:nvSpPr>
            <p:cNvPr id="476" name="TextBox 475">
              <a:extLst>
                <a:ext uri="{FF2B5EF4-FFF2-40B4-BE49-F238E27FC236}">
                  <a16:creationId xmlns:a16="http://schemas.microsoft.com/office/drawing/2014/main" id="{D122F462-EC2F-0FC2-F6C1-9DE96142F4C5}"/>
                </a:ext>
              </a:extLst>
            </p:cNvPr>
            <p:cNvSpPr txBox="1"/>
            <p:nvPr/>
          </p:nvSpPr>
          <p:spPr>
            <a:xfrm>
              <a:off x="3324835" y="4723412"/>
              <a:ext cx="6899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IN" sz="1600" b="1" kern="1200" dirty="0">
                  <a:solidFill>
                    <a:srgbClr val="212121"/>
                  </a:solidFill>
                  <a:latin typeface="Roboto Condensed"/>
                  <a:ea typeface="+mn-ea"/>
                  <a:cs typeface="+mn-cs"/>
                </a:rPr>
                <a:t>Front</a:t>
              </a:r>
              <a:endParaRPr lang="en-US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77" name="Straight Arrow Connector 476">
              <a:extLst>
                <a:ext uri="{FF2B5EF4-FFF2-40B4-BE49-F238E27FC236}">
                  <a16:creationId xmlns:a16="http://schemas.microsoft.com/office/drawing/2014/main" id="{6337DB71-3F59-205C-962C-DD8FB1D935E6}"/>
                </a:ext>
              </a:extLst>
            </p:cNvPr>
            <p:cNvCxnSpPr>
              <a:stCxn id="476" idx="0"/>
              <a:endCxn id="469" idx="2"/>
            </p:cNvCxnSpPr>
            <p:nvPr/>
          </p:nvCxnSpPr>
          <p:spPr>
            <a:xfrm flipV="1">
              <a:off x="3669827" y="4452366"/>
              <a:ext cx="6276" cy="271046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478" name="Rectangle 477">
            <a:extLst>
              <a:ext uri="{FF2B5EF4-FFF2-40B4-BE49-F238E27FC236}">
                <a16:creationId xmlns:a16="http://schemas.microsoft.com/office/drawing/2014/main" id="{E4E3B41A-4503-9F6E-315F-44B9A4BE191C}"/>
              </a:ext>
            </a:extLst>
          </p:cNvPr>
          <p:cNvSpPr/>
          <p:nvPr/>
        </p:nvSpPr>
        <p:spPr>
          <a:xfrm>
            <a:off x="6050831" y="3100990"/>
            <a:ext cx="6096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100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cxnSp>
        <p:nvCxnSpPr>
          <p:cNvPr id="479" name="Straight Arrow Connector 478">
            <a:extLst>
              <a:ext uri="{FF2B5EF4-FFF2-40B4-BE49-F238E27FC236}">
                <a16:creationId xmlns:a16="http://schemas.microsoft.com/office/drawing/2014/main" id="{1E830C09-74E8-F41A-ACF6-9908C7F5F69F}"/>
              </a:ext>
            </a:extLst>
          </p:cNvPr>
          <p:cNvCxnSpPr/>
          <p:nvPr/>
        </p:nvCxnSpPr>
        <p:spPr>
          <a:xfrm flipH="1">
            <a:off x="6438575" y="4219420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C00000"/>
            </a:solidFill>
            <a:prstDash val="solid"/>
            <a:miter lim="800000"/>
            <a:tailEnd type="arrow"/>
          </a:ln>
          <a:effectLst/>
        </p:spPr>
      </p:cxnSp>
      <p:sp>
        <p:nvSpPr>
          <p:cNvPr id="480" name="TextBox 479">
            <a:extLst>
              <a:ext uri="{FF2B5EF4-FFF2-40B4-BE49-F238E27FC236}">
                <a16:creationId xmlns:a16="http://schemas.microsoft.com/office/drawing/2014/main" id="{643AA08D-8CF0-BD3C-34B5-34DE9C0584DA}"/>
              </a:ext>
            </a:extLst>
          </p:cNvPr>
          <p:cNvSpPr txBox="1"/>
          <p:nvPr/>
        </p:nvSpPr>
        <p:spPr>
          <a:xfrm>
            <a:off x="7429175" y="4047145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Insertion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481" name="Straight Arrow Connector 480">
            <a:extLst>
              <a:ext uri="{FF2B5EF4-FFF2-40B4-BE49-F238E27FC236}">
                <a16:creationId xmlns:a16="http://schemas.microsoft.com/office/drawing/2014/main" id="{25A7ECCC-BD8A-AB99-2A6E-94A0D6F16550}"/>
              </a:ext>
            </a:extLst>
          </p:cNvPr>
          <p:cNvCxnSpPr/>
          <p:nvPr/>
        </p:nvCxnSpPr>
        <p:spPr>
          <a:xfrm flipH="1">
            <a:off x="2123635" y="4244667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C00000"/>
            </a:solidFill>
            <a:prstDash val="solid"/>
            <a:miter lim="800000"/>
            <a:tailEnd type="arrow"/>
          </a:ln>
          <a:effectLst/>
        </p:spPr>
      </p:cxnSp>
      <p:sp>
        <p:nvSpPr>
          <p:cNvPr id="482" name="TextBox 481">
            <a:extLst>
              <a:ext uri="{FF2B5EF4-FFF2-40B4-BE49-F238E27FC236}">
                <a16:creationId xmlns:a16="http://schemas.microsoft.com/office/drawing/2014/main" id="{3F0E0360-CA8C-3AF9-9A78-833AC0F3E345}"/>
              </a:ext>
            </a:extLst>
          </p:cNvPr>
          <p:cNvSpPr txBox="1"/>
          <p:nvPr/>
        </p:nvSpPr>
        <p:spPr>
          <a:xfrm>
            <a:off x="1121100" y="4069744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Deletion</a:t>
            </a:r>
            <a:endParaRPr lang="en-US" sz="16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709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312077" y="880252"/>
            <a:ext cx="602341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48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Simple Queue</a:t>
            </a:r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874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Procedure: Enqueue (Q, F, R, N, Y)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6AA8859-1C2C-A407-402F-B7459DA1A841}"/>
              </a:ext>
            </a:extLst>
          </p:cNvPr>
          <p:cNvSpPr txBox="1">
            <a:spLocks/>
          </p:cNvSpPr>
          <p:nvPr/>
        </p:nvSpPr>
        <p:spPr>
          <a:xfrm>
            <a:off x="75522" y="634915"/>
            <a:ext cx="8925356" cy="4358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procedure inserts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at rear end of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Queue</a:t>
            </a:r>
            <a:r>
              <a:rPr lang="en-IN" sz="18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represented by a vector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containing </a:t>
            </a: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elements.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front element of a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18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en-IN" sz="18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18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pointer to the rear element of a queue.</a:t>
            </a:r>
          </a:p>
          <a:p>
            <a:pPr lvl="0">
              <a:buClr>
                <a:srgbClr val="B84742"/>
              </a:buClr>
            </a:pPr>
            <a:endParaRPr lang="en-IN" dirty="0">
              <a:solidFill>
                <a:srgbClr val="212121"/>
              </a:solidFill>
              <a:latin typeface="Roboto Condense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544BCF-B955-06CF-1651-2B565ED425D1}"/>
              </a:ext>
            </a:extLst>
          </p:cNvPr>
          <p:cNvSpPr txBox="1"/>
          <p:nvPr/>
        </p:nvSpPr>
        <p:spPr>
          <a:xfrm>
            <a:off x="119875" y="1888562"/>
            <a:ext cx="4165406" cy="323165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1. [Check for Queue Overflow]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If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 &gt;= N-1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write (‘Queue Overflow’)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[Increment REAR pointer]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R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R + 1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[Insert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Q[R]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[Is front pointer properly set?]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F=-1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	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59BBAB-A26E-0EEE-76A4-B0F16D9F5FA8}"/>
              </a:ext>
            </a:extLst>
          </p:cNvPr>
          <p:cNvGrpSpPr/>
          <p:nvPr/>
        </p:nvGrpSpPr>
        <p:grpSpPr>
          <a:xfrm>
            <a:off x="6987172" y="1414131"/>
            <a:ext cx="1600200" cy="533400"/>
            <a:chOff x="2286000" y="5486400"/>
            <a:chExt cx="4081670" cy="5334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64EBA7B-59D3-0889-5A87-2B3F3407C1FE}"/>
                </a:ext>
              </a:extLst>
            </p:cNvPr>
            <p:cNvCxnSpPr/>
            <p:nvPr/>
          </p:nvCxnSpPr>
          <p:spPr>
            <a:xfrm>
              <a:off x="2286000" y="5486400"/>
              <a:ext cx="4081670" cy="0"/>
            </a:xfrm>
            <a:prstGeom prst="line">
              <a:avLst/>
            </a:prstGeom>
            <a:noFill/>
            <a:ln w="12700" cap="flat" cmpd="sng" algn="ctr">
              <a:solidFill>
                <a:srgbClr val="909090"/>
              </a:solidFill>
              <a:prstDash val="solid"/>
              <a:miter lim="800000"/>
            </a:ln>
            <a:effectLst/>
          </p:spPr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746A933-E927-786B-A7DA-03F81A9AB514}"/>
                </a:ext>
              </a:extLst>
            </p:cNvPr>
            <p:cNvCxnSpPr/>
            <p:nvPr/>
          </p:nvCxnSpPr>
          <p:spPr>
            <a:xfrm>
              <a:off x="2286000" y="6019800"/>
              <a:ext cx="4081670" cy="0"/>
            </a:xfrm>
            <a:prstGeom prst="line">
              <a:avLst/>
            </a:prstGeom>
            <a:noFill/>
            <a:ln w="12700" cap="flat" cmpd="sng" algn="ctr">
              <a:solidFill>
                <a:srgbClr val="909090"/>
              </a:solidFill>
              <a:prstDash val="solid"/>
              <a:miter lim="800000"/>
            </a:ln>
            <a:effectLst/>
          </p:spPr>
        </p:cxn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D27F0591-C4EE-D044-6C20-3C3E0382552F}"/>
              </a:ext>
            </a:extLst>
          </p:cNvPr>
          <p:cNvSpPr/>
          <p:nvPr/>
        </p:nvSpPr>
        <p:spPr>
          <a:xfrm>
            <a:off x="6999720" y="1414131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5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2E72A-730D-A594-5232-8FA65E7630E5}"/>
              </a:ext>
            </a:extLst>
          </p:cNvPr>
          <p:cNvSpPr txBox="1"/>
          <p:nvPr/>
        </p:nvSpPr>
        <p:spPr>
          <a:xfrm>
            <a:off x="4469179" y="1935973"/>
            <a:ext cx="2209800" cy="461665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N=3, R=-1, F=-1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EDCAC7-78B0-7292-9D29-5C5A0F961135}"/>
              </a:ext>
            </a:extLst>
          </p:cNvPr>
          <p:cNvSpPr txBox="1"/>
          <p:nvPr/>
        </p:nvSpPr>
        <p:spPr>
          <a:xfrm>
            <a:off x="4473662" y="2545572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F =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402ADC-E762-540E-9A28-FB854FF302DB}"/>
              </a:ext>
            </a:extLst>
          </p:cNvPr>
          <p:cNvSpPr txBox="1"/>
          <p:nvPr/>
        </p:nvSpPr>
        <p:spPr>
          <a:xfrm>
            <a:off x="4473662" y="2907462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R =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1FBF01-5717-F1E0-162E-D1B0AE679144}"/>
              </a:ext>
            </a:extLst>
          </p:cNvPr>
          <p:cNvSpPr txBox="1"/>
          <p:nvPr/>
        </p:nvSpPr>
        <p:spPr>
          <a:xfrm>
            <a:off x="4854662" y="2545572"/>
            <a:ext cx="97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 </a:t>
            </a: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  <a:sym typeface="Wingdings" panose="05000000000000000000" pitchFamily="2" charset="2"/>
              </a:rPr>
              <a:t> 0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DA796-ADCB-4761-5F7D-15FF8C8F96E7}"/>
              </a:ext>
            </a:extLst>
          </p:cNvPr>
          <p:cNvSpPr txBox="1"/>
          <p:nvPr/>
        </p:nvSpPr>
        <p:spPr>
          <a:xfrm>
            <a:off x="4867724" y="2907462"/>
            <a:ext cx="2018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-1 </a:t>
            </a:r>
            <a:r>
              <a:rPr lang="en-IN" sz="20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  <a:sym typeface="Wingdings" panose="05000000000000000000" pitchFamily="2" charset="2"/>
              </a:rPr>
              <a:t> 0  1  2</a:t>
            </a:r>
            <a:endParaRPr lang="en-US" sz="20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A2CDD8-6639-E98B-E50B-28F2E4B13E01}"/>
              </a:ext>
            </a:extLst>
          </p:cNvPr>
          <p:cNvSpPr txBox="1"/>
          <p:nvPr/>
        </p:nvSpPr>
        <p:spPr>
          <a:xfrm>
            <a:off x="4469179" y="330757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Y=5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BB02A-9704-2E92-F518-25549F9E8499}"/>
              </a:ext>
            </a:extLst>
          </p:cNvPr>
          <p:cNvGrpSpPr/>
          <p:nvPr/>
        </p:nvGrpSpPr>
        <p:grpSpPr>
          <a:xfrm>
            <a:off x="8237739" y="681357"/>
            <a:ext cx="228600" cy="727999"/>
            <a:chOff x="762000" y="4606001"/>
            <a:chExt cx="228600" cy="72799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56F78F-8D9F-077F-3F70-B766B691D6D9}"/>
                </a:ext>
              </a:extLst>
            </p:cNvPr>
            <p:cNvSpPr txBox="1"/>
            <p:nvPr/>
          </p:nvSpPr>
          <p:spPr>
            <a:xfrm>
              <a:off x="762000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3B64575-3116-2817-E557-4BA1A3E5617D}"/>
                </a:ext>
              </a:extLst>
            </p:cNvPr>
            <p:cNvCxnSpPr>
              <a:stCxn id="16" idx="2"/>
            </p:cNvCxnSpPr>
            <p:nvPr/>
          </p:nvCxnSpPr>
          <p:spPr>
            <a:xfrm>
              <a:off x="876300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02EEAE8-B418-637D-5256-50FE38ABFA6A}"/>
              </a:ext>
            </a:extLst>
          </p:cNvPr>
          <p:cNvSpPr txBox="1"/>
          <p:nvPr/>
        </p:nvSpPr>
        <p:spPr>
          <a:xfrm>
            <a:off x="4469179" y="363680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Y=20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E9-AACF-CE99-9BD5-E1AA41A7E604}"/>
              </a:ext>
            </a:extLst>
          </p:cNvPr>
          <p:cNvSpPr/>
          <p:nvPr/>
        </p:nvSpPr>
        <p:spPr>
          <a:xfrm>
            <a:off x="7541841" y="1412293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20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FABA89-3AE5-6330-CC22-DEEBF8130434}"/>
              </a:ext>
            </a:extLst>
          </p:cNvPr>
          <p:cNvSpPr txBox="1"/>
          <p:nvPr/>
        </p:nvSpPr>
        <p:spPr>
          <a:xfrm>
            <a:off x="4469179" y="396604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Y=80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9D335A-C251-20D8-F458-347DCF716A57}"/>
              </a:ext>
            </a:extLst>
          </p:cNvPr>
          <p:cNvSpPr/>
          <p:nvPr/>
        </p:nvSpPr>
        <p:spPr>
          <a:xfrm>
            <a:off x="8085339" y="1414131"/>
            <a:ext cx="533400" cy="533400"/>
          </a:xfrm>
          <a:prstGeom prst="rect">
            <a:avLst/>
          </a:prstGeom>
          <a:solidFill>
            <a:srgbClr val="909090"/>
          </a:solidFill>
          <a:ln w="12700" cap="flat" cmpd="sng" algn="ctr">
            <a:solidFill>
              <a:srgbClr val="90909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80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752ACC1-318B-32A1-2FED-DD2B60C63730}"/>
              </a:ext>
            </a:extLst>
          </p:cNvPr>
          <p:cNvSpPr txBox="1"/>
          <p:nvPr/>
        </p:nvSpPr>
        <p:spPr>
          <a:xfrm>
            <a:off x="4469179" y="429527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 err="1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Enqueue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 (Q, F, R, N=3,</a:t>
            </a: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Y=3</a:t>
            </a: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)</a:t>
            </a:r>
            <a:endParaRPr lang="en-US" sz="1800" b="1" kern="1200" dirty="0">
              <a:solidFill>
                <a:srgbClr val="212121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1C78AB-97D2-6812-F172-93436E273289}"/>
              </a:ext>
            </a:extLst>
          </p:cNvPr>
          <p:cNvSpPr txBox="1"/>
          <p:nvPr/>
        </p:nvSpPr>
        <p:spPr>
          <a:xfrm>
            <a:off x="4469179" y="462451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Queue Overflow</a:t>
            </a:r>
            <a:endParaRPr lang="en-US" sz="18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C8A6EEF-848E-41A8-7F2C-91198F7DE86D}"/>
              </a:ext>
            </a:extLst>
          </p:cNvPr>
          <p:cNvGrpSpPr/>
          <p:nvPr/>
        </p:nvGrpSpPr>
        <p:grpSpPr>
          <a:xfrm flipH="1">
            <a:off x="7144154" y="1947543"/>
            <a:ext cx="288844" cy="652641"/>
            <a:chOff x="1064786" y="5909777"/>
            <a:chExt cx="70022" cy="27052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B2971E6-CE68-5888-E679-1FBD3A463AD6}"/>
                </a:ext>
              </a:extLst>
            </p:cNvPr>
            <p:cNvSpPr txBox="1"/>
            <p:nvPr/>
          </p:nvSpPr>
          <p:spPr>
            <a:xfrm>
              <a:off x="1064786" y="6027212"/>
              <a:ext cx="70022" cy="153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C4F38A29-747F-3079-ED60-2A4786EE4B0E}"/>
                </a:ext>
              </a:extLst>
            </p:cNvPr>
            <p:cNvCxnSpPr>
              <a:cxnSpLocks/>
              <a:endCxn id="7" idx="2"/>
            </p:cNvCxnSpPr>
            <p:nvPr/>
          </p:nvCxnSpPr>
          <p:spPr>
            <a:xfrm flipV="1">
              <a:off x="1105168" y="5909777"/>
              <a:ext cx="1" cy="135710"/>
            </a:xfrm>
            <a:prstGeom prst="straightConnector1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miter lim="800000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016526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Function: Dequeue (Q, F, R, N, Y)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6AA8859-1C2C-A407-402F-B7459DA1A841}"/>
              </a:ext>
            </a:extLst>
          </p:cNvPr>
          <p:cNvSpPr txBox="1">
            <a:spLocks/>
          </p:cNvSpPr>
          <p:nvPr/>
        </p:nvSpPr>
        <p:spPr>
          <a:xfrm>
            <a:off x="75522" y="634915"/>
            <a:ext cx="8925356" cy="4358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function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deletes &amp; returns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 element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from front end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of the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Queue</a:t>
            </a:r>
            <a:r>
              <a:rPr lang="en-I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represented by a vector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containing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elements.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front</a:t>
            </a:r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 of a queue.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pointer to the </a:t>
            </a:r>
            <a:r>
              <a:rPr lang="en-IN" sz="20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rear</a:t>
            </a:r>
            <a:r>
              <a:rPr lang="en-IN" sz="2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 of a queue.</a:t>
            </a:r>
            <a:endParaRPr lang="en-US" sz="20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B84742"/>
              </a:buClr>
            </a:pPr>
            <a:endParaRPr lang="en-IN" sz="20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032430-BC0A-8A61-2931-EF44F7C477AA}"/>
              </a:ext>
            </a:extLst>
          </p:cNvPr>
          <p:cNvSpPr txBox="1"/>
          <p:nvPr/>
        </p:nvSpPr>
        <p:spPr>
          <a:xfrm>
            <a:off x="143123" y="1948404"/>
            <a:ext cx="3901936" cy="3139321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[Check for Queue Underflow]</a:t>
            </a:r>
          </a:p>
          <a:p>
            <a:pPr marL="538163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F = -1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write (‘Queue Underflow’)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	  Return(0)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2. [Delete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0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Y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Q[F]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3. [Is Queue Empty?]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</a:t>
            </a:r>
            <a:r>
              <a:rPr kumimoji="0" lang="en-IN" sz="1600" b="1" i="0" u="none" strike="noStrike" kern="1200" cap="none" spc="0" normalizeH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If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F =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	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Then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F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 R  -1</a:t>
            </a:r>
            <a:b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</a:b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            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Else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D6FA9">
                    <a:lumMod val="7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  <a:sym typeface="Wingdings" pitchFamily="2" charset="2"/>
              </a:rPr>
              <a:t>F  F + 1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Consolas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1D6FA9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4. [Return Element]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            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Consolas" pitchFamily="49" charset="0"/>
              </a:rPr>
              <a:t>Return (Y)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F396F09-3324-548B-261A-27293371181D}"/>
              </a:ext>
            </a:extLst>
          </p:cNvPr>
          <p:cNvGrpSpPr/>
          <p:nvPr/>
        </p:nvGrpSpPr>
        <p:grpSpPr>
          <a:xfrm>
            <a:off x="5588706" y="1975864"/>
            <a:ext cx="2655064" cy="457200"/>
            <a:chOff x="5486400" y="1219200"/>
            <a:chExt cx="2655064" cy="4572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30B136E-A754-9298-0596-BF8EF63D5A4E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6038A05-1F92-5E2E-55F3-EE4C66362E5E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343B1E0-F103-F90D-CDB9-320F071D7240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495EFF8-4778-3B84-D0D2-D44CED3C52AD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B7206-C886-69CA-ACE2-F46139799684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A1E6DF1-C557-3680-4370-0FF6C30E5F12}"/>
              </a:ext>
            </a:extLst>
          </p:cNvPr>
          <p:cNvGrpSpPr/>
          <p:nvPr/>
        </p:nvGrpSpPr>
        <p:grpSpPr>
          <a:xfrm>
            <a:off x="5604827" y="3304390"/>
            <a:ext cx="2655064" cy="457200"/>
            <a:chOff x="5486400" y="1219200"/>
            <a:chExt cx="2655064" cy="45720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10F003C-364D-D716-9B6B-4EC7E1FD07AD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B0EB015-E655-882D-4EF1-A3E63B1AECBD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EEF8315-9338-86A4-6101-2FBFCDD06B8E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63E707D-DB90-6BB0-9204-1EC8B4BBD269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9A8B2F9-D1FD-5755-FB09-968580CDD546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290C441-95B3-0BAB-8E84-8B0B95AB0842}"/>
              </a:ext>
            </a:extLst>
          </p:cNvPr>
          <p:cNvGrpSpPr/>
          <p:nvPr/>
        </p:nvGrpSpPr>
        <p:grpSpPr>
          <a:xfrm>
            <a:off x="5668529" y="4446338"/>
            <a:ext cx="2655064" cy="457200"/>
            <a:chOff x="5486400" y="1219200"/>
            <a:chExt cx="2655064" cy="457200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E857E25-5958-BB1D-E56E-D0599D8FCE20}"/>
                </a:ext>
              </a:extLst>
            </p:cNvPr>
            <p:cNvSpPr/>
            <p:nvPr/>
          </p:nvSpPr>
          <p:spPr>
            <a:xfrm>
              <a:off x="5486400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5BCF9FD-7160-48F6-E81C-75B03449CF89}"/>
                </a:ext>
              </a:extLst>
            </p:cNvPr>
            <p:cNvSpPr/>
            <p:nvPr/>
          </p:nvSpPr>
          <p:spPr>
            <a:xfrm>
              <a:off x="6013378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-8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38FA5D6-3304-FB39-AA58-2AE0F7F09048}"/>
                </a:ext>
              </a:extLst>
            </p:cNvPr>
            <p:cNvSpPr/>
            <p:nvPr/>
          </p:nvSpPr>
          <p:spPr>
            <a:xfrm>
              <a:off x="654219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50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A6493CD-F2E1-0C85-D807-9E9E648E3ED4}"/>
                </a:ext>
              </a:extLst>
            </p:cNvPr>
            <p:cNvSpPr/>
            <p:nvPr/>
          </p:nvSpPr>
          <p:spPr>
            <a:xfrm>
              <a:off x="70746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E8C4939-E517-3EFF-3270-813CADB8F727}"/>
                </a:ext>
              </a:extLst>
            </p:cNvPr>
            <p:cNvSpPr/>
            <p:nvPr/>
          </p:nvSpPr>
          <p:spPr>
            <a:xfrm>
              <a:off x="7608064" y="1219200"/>
              <a:ext cx="533400" cy="4572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E9DA5DAB-E58E-14FD-CD64-20EF5DF9718C}"/>
              </a:ext>
            </a:extLst>
          </p:cNvPr>
          <p:cNvSpPr txBox="1"/>
          <p:nvPr/>
        </p:nvSpPr>
        <p:spPr>
          <a:xfrm>
            <a:off x="4187144" y="1925419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1: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F=-1, R=-1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6B6C245-C666-7CCA-E8C4-6A7E05488914}"/>
              </a:ext>
            </a:extLst>
          </p:cNvPr>
          <p:cNvSpPr txBox="1"/>
          <p:nvPr/>
        </p:nvSpPr>
        <p:spPr>
          <a:xfrm>
            <a:off x="5600642" y="2411949"/>
            <a:ext cx="2655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C00000"/>
                </a:solidFill>
                <a:latin typeface="Roboto Condensed"/>
                <a:ea typeface="+mn-ea"/>
                <a:cs typeface="+mn-cs"/>
              </a:rPr>
              <a:t>Queue Underflow</a:t>
            </a:r>
            <a:endParaRPr lang="en-US" sz="1600" b="1" kern="1200" dirty="0">
              <a:solidFill>
                <a:srgbClr val="C00000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F5047A5-88D4-FF24-1FC5-C72CD47B6104}"/>
              </a:ext>
            </a:extLst>
          </p:cNvPr>
          <p:cNvSpPr txBox="1"/>
          <p:nvPr/>
        </p:nvSpPr>
        <p:spPr>
          <a:xfrm>
            <a:off x="4268393" y="2907893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2: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F=2, R=2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8B56505-FB96-8152-4E25-41E814B4DBD0}"/>
              </a:ext>
            </a:extLst>
          </p:cNvPr>
          <p:cNvGrpSpPr/>
          <p:nvPr/>
        </p:nvGrpSpPr>
        <p:grpSpPr>
          <a:xfrm>
            <a:off x="6703758" y="2636047"/>
            <a:ext cx="292303" cy="646331"/>
            <a:chOff x="802406" y="4606001"/>
            <a:chExt cx="228600" cy="727999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C07FD50-3D77-6FE8-7D47-5C3FE78EB027}"/>
                </a:ext>
              </a:extLst>
            </p:cNvPr>
            <p:cNvSpPr txBox="1"/>
            <p:nvPr/>
          </p:nvSpPr>
          <p:spPr>
            <a:xfrm>
              <a:off x="802406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4943D305-A4C6-499E-CE55-D72CE6A00652}"/>
                </a:ext>
              </a:extLst>
            </p:cNvPr>
            <p:cNvCxnSpPr>
              <a:stCxn id="97" idx="2"/>
            </p:cNvCxnSpPr>
            <p:nvPr/>
          </p:nvCxnSpPr>
          <p:spPr>
            <a:xfrm>
              <a:off x="916706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4DFB427-88A8-66D9-091B-811F5D4A79C9}"/>
              </a:ext>
            </a:extLst>
          </p:cNvPr>
          <p:cNvGrpSpPr/>
          <p:nvPr/>
        </p:nvGrpSpPr>
        <p:grpSpPr>
          <a:xfrm>
            <a:off x="6898388" y="2636047"/>
            <a:ext cx="310065" cy="646331"/>
            <a:chOff x="695898" y="4606001"/>
            <a:chExt cx="228600" cy="727999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30D62D0-4AA7-576D-3680-C75AAEA75DFA}"/>
                </a:ext>
              </a:extLst>
            </p:cNvPr>
            <p:cNvSpPr txBox="1"/>
            <p:nvPr/>
          </p:nvSpPr>
          <p:spPr>
            <a:xfrm>
              <a:off x="695898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EE7D059-741F-5171-C165-1EAF5952C092}"/>
                </a:ext>
              </a:extLst>
            </p:cNvPr>
            <p:cNvCxnSpPr>
              <a:stCxn id="100" idx="2"/>
            </p:cNvCxnSpPr>
            <p:nvPr/>
          </p:nvCxnSpPr>
          <p:spPr>
            <a:xfrm>
              <a:off x="810198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F62165A-4839-B374-7256-8329137A6288}"/>
              </a:ext>
            </a:extLst>
          </p:cNvPr>
          <p:cNvCxnSpPr/>
          <p:nvPr/>
        </p:nvCxnSpPr>
        <p:spPr>
          <a:xfrm>
            <a:off x="4300071" y="2686131"/>
            <a:ext cx="4038600" cy="0"/>
          </a:xfrm>
          <a:prstGeom prst="line">
            <a:avLst/>
          </a:prstGeom>
          <a:noFill/>
          <a:ln w="635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B5305AF0-8F76-13FC-930F-4F2C23AE6A16}"/>
              </a:ext>
            </a:extLst>
          </p:cNvPr>
          <p:cNvSpPr txBox="1"/>
          <p:nvPr/>
        </p:nvSpPr>
        <p:spPr>
          <a:xfrm>
            <a:off x="4268393" y="3537110"/>
            <a:ext cx="1327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00B050"/>
                </a:solidFill>
                <a:latin typeface="Roboto Condensed"/>
                <a:ea typeface="+mn-ea"/>
                <a:cs typeface="+mn-cs"/>
              </a:rPr>
              <a:t>F=-1, R=-1</a:t>
            </a:r>
            <a:endParaRPr lang="en-US" sz="1800" b="1" kern="1200" dirty="0">
              <a:solidFill>
                <a:srgbClr val="00B050"/>
              </a:solidFill>
              <a:latin typeface="Roboto Condensed"/>
              <a:ea typeface="+mn-ea"/>
              <a:cs typeface="+mn-cs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9C5C4EE-8BA6-926F-6269-D01D216ED83B}"/>
              </a:ext>
            </a:extLst>
          </p:cNvPr>
          <p:cNvCxnSpPr/>
          <p:nvPr/>
        </p:nvCxnSpPr>
        <p:spPr>
          <a:xfrm>
            <a:off x="4300071" y="3894770"/>
            <a:ext cx="4038600" cy="0"/>
          </a:xfrm>
          <a:prstGeom prst="line">
            <a:avLst/>
          </a:prstGeom>
          <a:noFill/>
          <a:ln w="635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A0A5D78-3A51-F26C-3603-84199FD0A236}"/>
              </a:ext>
            </a:extLst>
          </p:cNvPr>
          <p:cNvSpPr txBox="1"/>
          <p:nvPr/>
        </p:nvSpPr>
        <p:spPr>
          <a:xfrm>
            <a:off x="4272968" y="3976090"/>
            <a:ext cx="1327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212121"/>
                </a:solidFill>
                <a:latin typeface="Roboto Condensed"/>
                <a:ea typeface="+mn-ea"/>
                <a:cs typeface="+mn-cs"/>
              </a:rPr>
              <a:t>Case No 3: </a:t>
            </a:r>
          </a:p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8BC145">
                    <a:lumMod val="75000"/>
                  </a:srgbClr>
                </a:solidFill>
                <a:latin typeface="Roboto Condensed"/>
                <a:ea typeface="+mn-ea"/>
                <a:cs typeface="+mn-cs"/>
              </a:rPr>
              <a:t>F=0, R=2</a:t>
            </a:r>
            <a:endParaRPr lang="en-US" sz="1800" b="1" kern="1200" dirty="0">
              <a:solidFill>
                <a:srgbClr val="8BC145">
                  <a:lumMod val="75000"/>
                </a:srgbClr>
              </a:solidFill>
              <a:latin typeface="Roboto Condensed"/>
              <a:ea typeface="+mn-ea"/>
              <a:cs typeface="+mn-cs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1A754A0-76E5-E2DB-F6F4-CD440C4619D6}"/>
              </a:ext>
            </a:extLst>
          </p:cNvPr>
          <p:cNvGrpSpPr/>
          <p:nvPr/>
        </p:nvGrpSpPr>
        <p:grpSpPr>
          <a:xfrm>
            <a:off x="5808992" y="3895482"/>
            <a:ext cx="330001" cy="550857"/>
            <a:chOff x="802406" y="4606001"/>
            <a:chExt cx="228600" cy="727999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D353D164-A48A-4470-B66B-F1D01418A947}"/>
                </a:ext>
              </a:extLst>
            </p:cNvPr>
            <p:cNvSpPr txBox="1"/>
            <p:nvPr/>
          </p:nvSpPr>
          <p:spPr>
            <a:xfrm>
              <a:off x="802406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F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D37BBD0A-4A14-B361-5AC0-C43E8B06D3A4}"/>
                </a:ext>
              </a:extLst>
            </p:cNvPr>
            <p:cNvCxnSpPr>
              <a:stCxn id="107" idx="2"/>
            </p:cNvCxnSpPr>
            <p:nvPr/>
          </p:nvCxnSpPr>
          <p:spPr>
            <a:xfrm>
              <a:off x="916706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575F8C-5BCF-C2D9-EFB8-92072548226A}"/>
              </a:ext>
            </a:extLst>
          </p:cNvPr>
          <p:cNvGrpSpPr/>
          <p:nvPr/>
        </p:nvGrpSpPr>
        <p:grpSpPr>
          <a:xfrm>
            <a:off x="6875793" y="3895482"/>
            <a:ext cx="209899" cy="550857"/>
            <a:chOff x="695898" y="4606001"/>
            <a:chExt cx="228600" cy="727999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0855009-E18E-B8B5-652F-BBDFBA1C262F}"/>
                </a:ext>
              </a:extLst>
            </p:cNvPr>
            <p:cNvSpPr txBox="1"/>
            <p:nvPr/>
          </p:nvSpPr>
          <p:spPr>
            <a:xfrm>
              <a:off x="695898" y="4606001"/>
              <a:ext cx="228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Roboto Condensed"/>
                  <a:ea typeface="+mn-ea"/>
                  <a:cs typeface="+mn-cs"/>
                </a:rPr>
                <a:t>R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Roboto Condensed"/>
                <a:ea typeface="+mn-ea"/>
                <a:cs typeface="+mn-cs"/>
              </a:endParaRPr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13F7E360-0C7F-6B5B-EC3D-AE7BE57D346A}"/>
                </a:ext>
              </a:extLst>
            </p:cNvPr>
            <p:cNvCxnSpPr>
              <a:stCxn id="110" idx="2"/>
            </p:cNvCxnSpPr>
            <p:nvPr/>
          </p:nvCxnSpPr>
          <p:spPr>
            <a:xfrm>
              <a:off x="810198" y="4975333"/>
              <a:ext cx="0" cy="35866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1B009EE-9CD8-3948-606A-5D42452327D2}"/>
              </a:ext>
            </a:extLst>
          </p:cNvPr>
          <p:cNvSpPr txBox="1"/>
          <p:nvPr/>
        </p:nvSpPr>
        <p:spPr>
          <a:xfrm>
            <a:off x="6710566" y="33392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50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71EB1F0-EC57-1E1B-6F01-2384A3C14688}"/>
              </a:ext>
            </a:extLst>
          </p:cNvPr>
          <p:cNvSpPr txBox="1"/>
          <p:nvPr/>
        </p:nvSpPr>
        <p:spPr>
          <a:xfrm>
            <a:off x="5776861" y="45014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Roboto Condensed"/>
                <a:ea typeface="+mn-ea"/>
                <a:cs typeface="+mn-cs"/>
              </a:rPr>
              <a:t>5</a:t>
            </a:r>
            <a:endParaRPr lang="en-US" sz="1800" b="1" kern="1200" dirty="0">
              <a:solidFill>
                <a:prstClr val="white"/>
              </a:solidFill>
              <a:latin typeface="Roboto Condensed"/>
              <a:ea typeface="+mn-ea"/>
              <a:cs typeface="+mn-cs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7F2325C-4529-3A04-91C2-4E73A4034074}"/>
              </a:ext>
            </a:extLst>
          </p:cNvPr>
          <p:cNvSpPr txBox="1"/>
          <p:nvPr/>
        </p:nvSpPr>
        <p:spPr>
          <a:xfrm>
            <a:off x="4272968" y="455794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800" b="1" kern="1200" dirty="0">
                <a:solidFill>
                  <a:srgbClr val="00B050"/>
                </a:solidFill>
                <a:latin typeface="Roboto Condensed"/>
                <a:ea typeface="+mn-ea"/>
                <a:cs typeface="+mn-cs"/>
              </a:rPr>
              <a:t>F=2, R=2</a:t>
            </a:r>
            <a:endParaRPr lang="en-US" sz="1800" b="1" kern="1200" dirty="0">
              <a:solidFill>
                <a:srgbClr val="00B050"/>
              </a:solidFill>
              <a:latin typeface="Roboto Condense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1009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" y="4750"/>
            <a:ext cx="91344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18" y="0"/>
            <a:ext cx="91514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438" y="148588"/>
            <a:ext cx="149542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84936" y="95413"/>
            <a:ext cx="72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IN" sz="2300" b="1" dirty="0">
                <a:solidFill>
                  <a:srgbClr val="00A4B6"/>
                </a:solidFill>
                <a:latin typeface="Proxima Nova"/>
                <a:ea typeface="Proxima Nova"/>
                <a:cs typeface="Proxima Nova"/>
                <a:sym typeface="Proxima Nova"/>
              </a:rPr>
              <a:t>Example of Queue Insert &amp; Delete</a:t>
            </a:r>
            <a:endParaRPr sz="2300" b="1" dirty="0">
              <a:solidFill>
                <a:srgbClr val="00A4B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715D0E-1FC5-37C3-77E7-E8530F244967}"/>
              </a:ext>
            </a:extLst>
          </p:cNvPr>
          <p:cNvGrpSpPr/>
          <p:nvPr/>
        </p:nvGrpSpPr>
        <p:grpSpPr>
          <a:xfrm>
            <a:off x="861560" y="1540647"/>
            <a:ext cx="1828800" cy="381000"/>
            <a:chOff x="381000" y="1219200"/>
            <a:chExt cx="1828800" cy="381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0D80F6B-F523-927A-9058-8BEC5998B0DA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E52C94-B056-6CBA-A70F-0F3A25D8FAAA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015B245-790F-780B-1A11-9D3541BB06BD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6C565D1-D828-C2D4-E4EE-614FF1FC2E0A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2B2369B-8B0A-F3D3-6639-4CEC5833DC7C}"/>
              </a:ext>
            </a:extLst>
          </p:cNvPr>
          <p:cNvGrpSpPr/>
          <p:nvPr/>
        </p:nvGrpSpPr>
        <p:grpSpPr>
          <a:xfrm>
            <a:off x="875581" y="2801548"/>
            <a:ext cx="1828800" cy="381000"/>
            <a:chOff x="381000" y="1219200"/>
            <a:chExt cx="1828800" cy="381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581072D-9C52-B7E3-ACD5-BAF1F3A0B6F5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D60ADDA-77C1-5CBE-1D52-712A61390726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E63BA79-BEA4-38D2-52EF-C999D231FCCD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70B4C2-E5A2-70E9-C0DE-39C1A7A494FA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31E5E46-DB5E-7EEF-414E-7B4EE5750F9C}"/>
              </a:ext>
            </a:extLst>
          </p:cNvPr>
          <p:cNvGrpSpPr/>
          <p:nvPr/>
        </p:nvGrpSpPr>
        <p:grpSpPr>
          <a:xfrm>
            <a:off x="861560" y="4101750"/>
            <a:ext cx="1828800" cy="381000"/>
            <a:chOff x="381000" y="1219200"/>
            <a:chExt cx="1828800" cy="381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84B0981-4048-6BAF-A2E0-9B739476450F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495A159-C999-193F-0C7A-10ED64E8983B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F2F670C-BD48-8C7B-6DAD-C89896A575CA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13244E-A7BD-FC2F-65E7-0D05DAB338E6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EC6C6B-2C65-D1AC-A748-F6DDBEFC4E7E}"/>
              </a:ext>
            </a:extLst>
          </p:cNvPr>
          <p:cNvGrpSpPr/>
          <p:nvPr/>
        </p:nvGrpSpPr>
        <p:grpSpPr>
          <a:xfrm>
            <a:off x="6754706" y="2815575"/>
            <a:ext cx="1828800" cy="381000"/>
            <a:chOff x="381000" y="1219200"/>
            <a:chExt cx="1828800" cy="381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2DFA6FF-C242-E717-1C78-2803B814575C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FBBCA9-35B8-4CD7-CDD3-6B7E900C643E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267C765-6BF0-6571-7D1C-1A5813850291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5E256F-055A-E5EA-6B96-7A079F71C859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DC36308-A436-6487-9C05-E17B7B429945}"/>
              </a:ext>
            </a:extLst>
          </p:cNvPr>
          <p:cNvGrpSpPr/>
          <p:nvPr/>
        </p:nvGrpSpPr>
        <p:grpSpPr>
          <a:xfrm>
            <a:off x="171752" y="1968465"/>
            <a:ext cx="298480" cy="561710"/>
            <a:chOff x="772328" y="1681844"/>
            <a:chExt cx="298480" cy="56171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B38ACB7-1935-4AE4-5B67-6C3CB93EE650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FC74F54-C895-5E13-C982-756F76FE4E5F}"/>
                </a:ext>
              </a:extLst>
            </p:cNvPr>
            <p:cNvCxnSpPr>
              <a:stCxn id="25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5743744-78F6-5E1F-25F1-22F5EF452A06}"/>
              </a:ext>
            </a:extLst>
          </p:cNvPr>
          <p:cNvGrpSpPr/>
          <p:nvPr/>
        </p:nvGrpSpPr>
        <p:grpSpPr>
          <a:xfrm>
            <a:off x="368500" y="1968465"/>
            <a:ext cx="320922" cy="561710"/>
            <a:chOff x="761107" y="1681844"/>
            <a:chExt cx="320922" cy="56171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6C966F-F1C9-95A1-E6A7-1AF1CBDD6F1E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06D10A8-C27A-C5C3-A3BB-CDBFF782449E}"/>
                </a:ext>
              </a:extLst>
            </p:cNvPr>
            <p:cNvCxnSpPr>
              <a:stCxn id="28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6DC679C-FB2F-5384-E077-5456C8FE536D}"/>
              </a:ext>
            </a:extLst>
          </p:cNvPr>
          <p:cNvSpPr txBox="1"/>
          <p:nvPr/>
        </p:nvSpPr>
        <p:spPr>
          <a:xfrm>
            <a:off x="185756" y="716220"/>
            <a:ext cx="8693968" cy="553998"/>
          </a:xfrm>
          <a:prstGeom prst="rect">
            <a:avLst/>
          </a:prstGeom>
          <a:gradFill rotWithShape="1">
            <a:gsLst>
              <a:gs pos="0">
                <a:srgbClr val="909090">
                  <a:lumMod val="110000"/>
                  <a:satMod val="105000"/>
                  <a:tint val="67000"/>
                </a:srgbClr>
              </a:gs>
              <a:gs pos="50000">
                <a:srgbClr val="909090">
                  <a:lumMod val="105000"/>
                  <a:satMod val="103000"/>
                  <a:tint val="73000"/>
                </a:srgbClr>
              </a:gs>
              <a:gs pos="100000">
                <a:srgbClr val="90909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909090"/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5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Perform following operations on queue with size 4 &amp; draw queue after each operation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5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‘A’ | Insert ‘B’ | Insert ‘C’ | Delete ‘A’ | Delete ‘B’ | Insert ‘D’ | Insert ‘E’ 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BE79F9-99BA-BC8B-9016-8477E90EB0BF}"/>
              </a:ext>
            </a:extLst>
          </p:cNvPr>
          <p:cNvSpPr txBox="1"/>
          <p:nvPr/>
        </p:nvSpPr>
        <p:spPr>
          <a:xfrm>
            <a:off x="861560" y="1199682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Empty Queue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B352A0-61D6-4B1C-3532-DD79AFD0AF0E}"/>
              </a:ext>
            </a:extLst>
          </p:cNvPr>
          <p:cNvSpPr txBox="1"/>
          <p:nvPr/>
        </p:nvSpPr>
        <p:spPr>
          <a:xfrm>
            <a:off x="114540" y="1539702"/>
            <a:ext cx="375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-1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8123ECB-4431-39E2-E4E4-DCEB2434661E}"/>
              </a:ext>
            </a:extLst>
          </p:cNvPr>
          <p:cNvSpPr txBox="1"/>
          <p:nvPr/>
        </p:nvSpPr>
        <p:spPr>
          <a:xfrm>
            <a:off x="345721" y="1540647"/>
            <a:ext cx="375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-1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083D630-E39A-ECD3-FAA5-4F50789F4C6F}"/>
              </a:ext>
            </a:extLst>
          </p:cNvPr>
          <p:cNvCxnSpPr/>
          <p:nvPr/>
        </p:nvCxnSpPr>
        <p:spPr>
          <a:xfrm>
            <a:off x="129266" y="2491208"/>
            <a:ext cx="27720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9423612-A561-142E-E93E-D11480F87643}"/>
              </a:ext>
            </a:extLst>
          </p:cNvPr>
          <p:cNvSpPr txBox="1"/>
          <p:nvPr/>
        </p:nvSpPr>
        <p:spPr>
          <a:xfrm>
            <a:off x="883330" y="2455463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‘A’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1100E43-5E00-5FF6-3BF9-D98A3F72CB66}"/>
              </a:ext>
            </a:extLst>
          </p:cNvPr>
          <p:cNvGrpSpPr/>
          <p:nvPr/>
        </p:nvGrpSpPr>
        <p:grpSpPr>
          <a:xfrm>
            <a:off x="849491" y="3186669"/>
            <a:ext cx="298480" cy="561710"/>
            <a:chOff x="772328" y="1681844"/>
            <a:chExt cx="298480" cy="56171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07E863-BB48-E6F2-97A7-873995C713E6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4646DE35-E83C-F28D-9F4B-D0F4B424C023}"/>
                </a:ext>
              </a:extLst>
            </p:cNvPr>
            <p:cNvCxnSpPr>
              <a:stCxn id="37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26301E8-86EF-B1B6-9A4C-5D0A54916781}"/>
              </a:ext>
            </a:extLst>
          </p:cNvPr>
          <p:cNvGrpSpPr/>
          <p:nvPr/>
        </p:nvGrpSpPr>
        <p:grpSpPr>
          <a:xfrm>
            <a:off x="1012826" y="3184907"/>
            <a:ext cx="320922" cy="561710"/>
            <a:chOff x="761107" y="1681844"/>
            <a:chExt cx="320922" cy="56171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2B16B6D-E41C-8F51-0AC3-0A0E3496BB2A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12A2F40-2B06-1FFC-E213-0217865E0F96}"/>
                </a:ext>
              </a:extLst>
            </p:cNvPr>
            <p:cNvCxnSpPr>
              <a:stCxn id="40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6073416-7460-6148-DC7E-AEA5FC272300}"/>
              </a:ext>
            </a:extLst>
          </p:cNvPr>
          <p:cNvSpPr txBox="1"/>
          <p:nvPr/>
        </p:nvSpPr>
        <p:spPr>
          <a:xfrm>
            <a:off x="197530" y="2498224"/>
            <a:ext cx="564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992F7D-6EBF-7435-E913-A303F00E2435}"/>
              </a:ext>
            </a:extLst>
          </p:cNvPr>
          <p:cNvSpPr txBox="1"/>
          <p:nvPr/>
        </p:nvSpPr>
        <p:spPr>
          <a:xfrm>
            <a:off x="197530" y="2836463"/>
            <a:ext cx="54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2FFC4E5-D233-4ACB-0610-CB11169F861B}"/>
              </a:ext>
            </a:extLst>
          </p:cNvPr>
          <p:cNvSpPr txBox="1"/>
          <p:nvPr/>
        </p:nvSpPr>
        <p:spPr>
          <a:xfrm>
            <a:off x="875581" y="278987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EB32DA-85D7-1C22-B3C4-4A5BAB4A06F6}"/>
              </a:ext>
            </a:extLst>
          </p:cNvPr>
          <p:cNvCxnSpPr/>
          <p:nvPr/>
        </p:nvCxnSpPr>
        <p:spPr>
          <a:xfrm>
            <a:off x="138950" y="3767269"/>
            <a:ext cx="27720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2B8689D-92A1-6D63-E66B-9C4082AE77C1}"/>
              </a:ext>
            </a:extLst>
          </p:cNvPr>
          <p:cNvSpPr txBox="1"/>
          <p:nvPr/>
        </p:nvSpPr>
        <p:spPr>
          <a:xfrm>
            <a:off x="876023" y="3744306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‘B’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29BAC63-0990-78A5-627E-485B3CB7F641}"/>
              </a:ext>
            </a:extLst>
          </p:cNvPr>
          <p:cNvGrpSpPr/>
          <p:nvPr/>
        </p:nvGrpSpPr>
        <p:grpSpPr>
          <a:xfrm>
            <a:off x="3796196" y="1932933"/>
            <a:ext cx="298480" cy="561710"/>
            <a:chOff x="772328" y="1681844"/>
            <a:chExt cx="298480" cy="56171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09696DF-AFC7-A3DE-F630-6CE4133C98A4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D05ADB0A-3909-7F34-5D84-28E08EB4A461}"/>
                </a:ext>
              </a:extLst>
            </p:cNvPr>
            <p:cNvCxnSpPr>
              <a:stCxn id="48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3AA6857-5B6B-427F-0025-94726F311BD6}"/>
              </a:ext>
            </a:extLst>
          </p:cNvPr>
          <p:cNvGrpSpPr/>
          <p:nvPr/>
        </p:nvGrpSpPr>
        <p:grpSpPr>
          <a:xfrm>
            <a:off x="1372079" y="4503741"/>
            <a:ext cx="320922" cy="534816"/>
            <a:chOff x="761107" y="1708738"/>
            <a:chExt cx="320922" cy="53481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97CD38C-3DE3-0735-AE4A-FABFB2D185E0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1463C5B-BBE7-F45A-4288-4196033E4E29}"/>
                </a:ext>
              </a:extLst>
            </p:cNvPr>
            <p:cNvCxnSpPr/>
            <p:nvPr/>
          </p:nvCxnSpPr>
          <p:spPr>
            <a:xfrm flipV="1">
              <a:off x="921568" y="1708738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1605802-6116-355B-2AB0-155CF6F68EE6}"/>
              </a:ext>
            </a:extLst>
          </p:cNvPr>
          <p:cNvSpPr txBox="1"/>
          <p:nvPr/>
        </p:nvSpPr>
        <p:spPr>
          <a:xfrm>
            <a:off x="868996" y="410213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78DD8DA-336A-E025-6A6C-3B2C998BDD3A}"/>
              </a:ext>
            </a:extLst>
          </p:cNvPr>
          <p:cNvSpPr txBox="1"/>
          <p:nvPr/>
        </p:nvSpPr>
        <p:spPr>
          <a:xfrm>
            <a:off x="159978" y="3992669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R=1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F=0</a:t>
            </a:r>
            <a:endParaRPr lang="en-US" sz="1600" b="1" kern="1200" dirty="0">
              <a:solidFill>
                <a:srgbClr val="8BC145">
                  <a:lumMod val="75000"/>
                </a:srgbClr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66134C7-0DEC-69AB-9602-5391F4065B2B}"/>
              </a:ext>
            </a:extLst>
          </p:cNvPr>
          <p:cNvSpPr txBox="1"/>
          <p:nvPr/>
        </p:nvSpPr>
        <p:spPr>
          <a:xfrm>
            <a:off x="1318760" y="410175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7937E3C-7198-396D-A679-040CAA567113}"/>
              </a:ext>
            </a:extLst>
          </p:cNvPr>
          <p:cNvCxnSpPr/>
          <p:nvPr/>
        </p:nvCxnSpPr>
        <p:spPr>
          <a:xfrm>
            <a:off x="2915090" y="1300421"/>
            <a:ext cx="0" cy="370800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72AAB6F-9BAE-B913-B0E4-654696AFDC3B}"/>
              </a:ext>
            </a:extLst>
          </p:cNvPr>
          <p:cNvSpPr txBox="1"/>
          <p:nvPr/>
        </p:nvSpPr>
        <p:spPr>
          <a:xfrm>
            <a:off x="3698782" y="1190744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‘C’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43F5A15-63B1-F5AA-CAF5-0437482E8E97}"/>
              </a:ext>
            </a:extLst>
          </p:cNvPr>
          <p:cNvCxnSpPr/>
          <p:nvPr/>
        </p:nvCxnSpPr>
        <p:spPr>
          <a:xfrm>
            <a:off x="2915090" y="2491208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C8970AD-AB71-0821-771A-C0A1A0C8FA07}"/>
              </a:ext>
            </a:extLst>
          </p:cNvPr>
          <p:cNvCxnSpPr/>
          <p:nvPr/>
        </p:nvCxnSpPr>
        <p:spPr>
          <a:xfrm>
            <a:off x="5894639" y="1300421"/>
            <a:ext cx="0" cy="370800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2E4537-82DA-3FA0-0B40-E9711404A937}"/>
              </a:ext>
            </a:extLst>
          </p:cNvPr>
          <p:cNvCxnSpPr/>
          <p:nvPr/>
        </p:nvCxnSpPr>
        <p:spPr>
          <a:xfrm>
            <a:off x="5902388" y="2491208"/>
            <a:ext cx="30960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4D77EEA-8734-F2F1-00FC-A83E77B1AB06}"/>
              </a:ext>
            </a:extLst>
          </p:cNvPr>
          <p:cNvGrpSpPr/>
          <p:nvPr/>
        </p:nvGrpSpPr>
        <p:grpSpPr>
          <a:xfrm>
            <a:off x="3716836" y="1531709"/>
            <a:ext cx="1828800" cy="381000"/>
            <a:chOff x="381000" y="1219200"/>
            <a:chExt cx="1828800" cy="381000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FCAB41B-E05A-DC5D-66F3-E31A18C25C77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261C5C1-FA9F-BF58-0EF0-0F259B4664B7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E27D2BA-F322-2C04-FDB9-6E6996E43492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3F4C264-F770-FE0F-59C8-E804EC7DAF64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3A72F603-E8DA-DC27-CF8D-00A0ABEC15F0}"/>
              </a:ext>
            </a:extLst>
          </p:cNvPr>
          <p:cNvSpPr txBox="1"/>
          <p:nvPr/>
        </p:nvSpPr>
        <p:spPr>
          <a:xfrm>
            <a:off x="3716836" y="153170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A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F55299E-715C-0DE6-C08C-A9E9CA3ACC9A}"/>
              </a:ext>
            </a:extLst>
          </p:cNvPr>
          <p:cNvSpPr txBox="1"/>
          <p:nvPr/>
        </p:nvSpPr>
        <p:spPr>
          <a:xfrm>
            <a:off x="4174036" y="153170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B37BED2-DC9E-6D79-AF60-DB4797569E79}"/>
              </a:ext>
            </a:extLst>
          </p:cNvPr>
          <p:cNvGrpSpPr/>
          <p:nvPr/>
        </p:nvGrpSpPr>
        <p:grpSpPr>
          <a:xfrm>
            <a:off x="838660" y="4520531"/>
            <a:ext cx="298480" cy="541424"/>
            <a:chOff x="772328" y="1681843"/>
            <a:chExt cx="298480" cy="595567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D39A0CE-5074-599F-08F9-039DF45234E4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7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75723A5-9518-B33E-F7BD-26ABBC114B28}"/>
                </a:ext>
              </a:extLst>
            </p:cNvPr>
            <p:cNvCxnSpPr>
              <a:stCxn id="73" idx="0"/>
            </p:cNvCxnSpPr>
            <p:nvPr/>
          </p:nvCxnSpPr>
          <p:spPr>
            <a:xfrm flipV="1">
              <a:off x="921568" y="1681843"/>
              <a:ext cx="0" cy="223157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54CA0541-2E3F-BED9-0991-2A4338BFD79A}"/>
              </a:ext>
            </a:extLst>
          </p:cNvPr>
          <p:cNvGrpSpPr/>
          <p:nvPr/>
        </p:nvGrpSpPr>
        <p:grpSpPr>
          <a:xfrm>
            <a:off x="4694919" y="1942998"/>
            <a:ext cx="320922" cy="561710"/>
            <a:chOff x="761107" y="1681844"/>
            <a:chExt cx="320922" cy="56171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EBAF5B2-FAFF-0F9A-C649-607B30F5A684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FD6B170C-D9E1-3887-69A9-1439E6B23E28}"/>
                </a:ext>
              </a:extLst>
            </p:cNvPr>
            <p:cNvCxnSpPr>
              <a:stCxn id="116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CC8A9CF8-894C-A751-C8B8-CF9547C7DD74}"/>
              </a:ext>
            </a:extLst>
          </p:cNvPr>
          <p:cNvSpPr txBox="1"/>
          <p:nvPr/>
        </p:nvSpPr>
        <p:spPr>
          <a:xfrm>
            <a:off x="3027399" y="1367242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6C2F074-7541-E1A0-A4DE-86B53182E5ED}"/>
              </a:ext>
            </a:extLst>
          </p:cNvPr>
          <p:cNvSpPr txBox="1"/>
          <p:nvPr/>
        </p:nvSpPr>
        <p:spPr>
          <a:xfrm>
            <a:off x="4631236" y="153170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36053CAA-9682-9E2E-3E42-D508FAFB405F}"/>
              </a:ext>
            </a:extLst>
          </p:cNvPr>
          <p:cNvGrpSpPr/>
          <p:nvPr/>
        </p:nvGrpSpPr>
        <p:grpSpPr>
          <a:xfrm>
            <a:off x="3684652" y="2821062"/>
            <a:ext cx="1828800" cy="381000"/>
            <a:chOff x="381000" y="1219200"/>
            <a:chExt cx="1828800" cy="381000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3E9741E3-D33B-91E3-FB81-78EB8DA91E8A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5C17C72-1879-526B-EAA8-0E36F35CD958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01D78756-C73F-02BB-7501-B255A55ADD9C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4C0715BA-1395-7D29-B154-F16AD23AB79A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sp>
        <p:nvSpPr>
          <p:cNvPr id="125" name="TextBox 124">
            <a:extLst>
              <a:ext uri="{FF2B5EF4-FFF2-40B4-BE49-F238E27FC236}">
                <a16:creationId xmlns:a16="http://schemas.microsoft.com/office/drawing/2014/main" id="{F3161BDB-2D25-9DD4-C3D6-CAE92621EDD1}"/>
              </a:ext>
            </a:extLst>
          </p:cNvPr>
          <p:cNvSpPr txBox="1"/>
          <p:nvPr/>
        </p:nvSpPr>
        <p:spPr>
          <a:xfrm>
            <a:off x="3673766" y="2498224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Delete ‘A’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5B39E82-439C-2FF4-9308-6F20CB418B10}"/>
              </a:ext>
            </a:extLst>
          </p:cNvPr>
          <p:cNvSpPr txBox="1"/>
          <p:nvPr/>
        </p:nvSpPr>
        <p:spPr>
          <a:xfrm>
            <a:off x="4141852" y="281174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B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EB318DE-75E9-032B-201E-452830C75B2E}"/>
              </a:ext>
            </a:extLst>
          </p:cNvPr>
          <p:cNvSpPr txBox="1"/>
          <p:nvPr/>
        </p:nvSpPr>
        <p:spPr>
          <a:xfrm>
            <a:off x="4599052" y="281174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5EC1C34-3680-1BE1-C22B-977267C60A3F}"/>
              </a:ext>
            </a:extLst>
          </p:cNvPr>
          <p:cNvGrpSpPr/>
          <p:nvPr/>
        </p:nvGrpSpPr>
        <p:grpSpPr>
          <a:xfrm>
            <a:off x="4234291" y="3205559"/>
            <a:ext cx="298480" cy="561710"/>
            <a:chOff x="772328" y="1658468"/>
            <a:chExt cx="298480" cy="561710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932D84A-6986-01C1-2108-BBAC66127227}"/>
                </a:ext>
              </a:extLst>
            </p:cNvPr>
            <p:cNvSpPr txBox="1"/>
            <p:nvPr/>
          </p:nvSpPr>
          <p:spPr>
            <a:xfrm>
              <a:off x="772328" y="1881624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B7B9673F-6AC5-3837-E9A3-AAA54164037D}"/>
                </a:ext>
              </a:extLst>
            </p:cNvPr>
            <p:cNvCxnSpPr>
              <a:stCxn id="130" idx="0"/>
            </p:cNvCxnSpPr>
            <p:nvPr/>
          </p:nvCxnSpPr>
          <p:spPr>
            <a:xfrm flipV="1">
              <a:off x="921568" y="1658468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847E67FC-1995-4C6B-72F5-210C7C9C1CE6}"/>
              </a:ext>
            </a:extLst>
          </p:cNvPr>
          <p:cNvGrpSpPr/>
          <p:nvPr/>
        </p:nvGrpSpPr>
        <p:grpSpPr>
          <a:xfrm>
            <a:off x="4680269" y="3189741"/>
            <a:ext cx="320922" cy="561710"/>
            <a:chOff x="767017" y="1635301"/>
            <a:chExt cx="320922" cy="561710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4AC3DA9-DAAC-FE8C-6567-8DF97C9B4C33}"/>
                </a:ext>
              </a:extLst>
            </p:cNvPr>
            <p:cNvSpPr txBox="1"/>
            <p:nvPr/>
          </p:nvSpPr>
          <p:spPr>
            <a:xfrm>
              <a:off x="767017" y="1858457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C7AEEE30-24FB-6ECE-E078-3DE3D55F4B28}"/>
                </a:ext>
              </a:extLst>
            </p:cNvPr>
            <p:cNvCxnSpPr>
              <a:stCxn id="133" idx="0"/>
            </p:cNvCxnSpPr>
            <p:nvPr/>
          </p:nvCxnSpPr>
          <p:spPr>
            <a:xfrm flipV="1">
              <a:off x="927478" y="1635301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E50831D5-EA8C-E7B1-AE80-F7B347D348F0}"/>
              </a:ext>
            </a:extLst>
          </p:cNvPr>
          <p:cNvSpPr txBox="1"/>
          <p:nvPr/>
        </p:nvSpPr>
        <p:spPr>
          <a:xfrm>
            <a:off x="3027399" y="2473281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F=1</a:t>
            </a:r>
          </a:p>
        </p:txBody>
      </p: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0381176-3DBD-52F1-E400-0FF3C79AB980}"/>
              </a:ext>
            </a:extLst>
          </p:cNvPr>
          <p:cNvCxnSpPr/>
          <p:nvPr/>
        </p:nvCxnSpPr>
        <p:spPr>
          <a:xfrm>
            <a:off x="2924774" y="3767269"/>
            <a:ext cx="29718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1EF46AE2-D607-DFAA-BCF5-DC043A6CBFAA}"/>
              </a:ext>
            </a:extLst>
          </p:cNvPr>
          <p:cNvSpPr txBox="1"/>
          <p:nvPr/>
        </p:nvSpPr>
        <p:spPr>
          <a:xfrm>
            <a:off x="3732091" y="3745877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Delete ‘B’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E2A3B07F-708A-A598-D3DD-1386165A0F8B}"/>
              </a:ext>
            </a:extLst>
          </p:cNvPr>
          <p:cNvGrpSpPr/>
          <p:nvPr/>
        </p:nvGrpSpPr>
        <p:grpSpPr>
          <a:xfrm>
            <a:off x="3684652" y="4096348"/>
            <a:ext cx="1828800" cy="381000"/>
            <a:chOff x="381000" y="1219200"/>
            <a:chExt cx="1828800" cy="381000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8668922-262D-19F3-BF60-CB92184870E8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A29FC230-E227-7D56-C878-3D8B16D45129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0957C4BC-E13D-C1DC-E9FC-6826A9B64836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DB4712EC-BA37-F7F6-3AFB-D5D112DD9021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C3416F9-F7DD-F66F-C8A8-7643540E4CAA}"/>
              </a:ext>
            </a:extLst>
          </p:cNvPr>
          <p:cNvSpPr txBox="1"/>
          <p:nvPr/>
        </p:nvSpPr>
        <p:spPr>
          <a:xfrm>
            <a:off x="4594198" y="4084431"/>
            <a:ext cx="45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16CF2E96-B35D-E82C-D75B-255FEFEBB614}"/>
              </a:ext>
            </a:extLst>
          </p:cNvPr>
          <p:cNvGrpSpPr/>
          <p:nvPr/>
        </p:nvGrpSpPr>
        <p:grpSpPr>
          <a:xfrm>
            <a:off x="4774502" y="4484541"/>
            <a:ext cx="320922" cy="561710"/>
            <a:chOff x="761107" y="1681844"/>
            <a:chExt cx="320922" cy="561710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6395C46-B4C7-5B1C-53D7-A98A8BF867E2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FB2551B0-9638-3F6D-0320-8E705716CA9B}"/>
                </a:ext>
              </a:extLst>
            </p:cNvPr>
            <p:cNvCxnSpPr>
              <a:stCxn id="146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B03E1EF5-0534-77CF-2F55-AA4F1D9BE02C}"/>
              </a:ext>
            </a:extLst>
          </p:cNvPr>
          <p:cNvGrpSpPr/>
          <p:nvPr/>
        </p:nvGrpSpPr>
        <p:grpSpPr>
          <a:xfrm>
            <a:off x="4568275" y="4483577"/>
            <a:ext cx="298480" cy="561710"/>
            <a:chOff x="772328" y="1681844"/>
            <a:chExt cx="298480" cy="561710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00B5D7F-9197-301F-B3E7-879CEBB95B48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388FE538-7D1C-21CD-0F72-628D53C149AB}"/>
                </a:ext>
              </a:extLst>
            </p:cNvPr>
            <p:cNvCxnSpPr>
              <a:stCxn id="14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51" name="TextBox 150">
            <a:extLst>
              <a:ext uri="{FF2B5EF4-FFF2-40B4-BE49-F238E27FC236}">
                <a16:creationId xmlns:a16="http://schemas.microsoft.com/office/drawing/2014/main" id="{9A035048-7F9A-E8A1-CB6A-891BE6A63440}"/>
              </a:ext>
            </a:extLst>
          </p:cNvPr>
          <p:cNvSpPr txBox="1"/>
          <p:nvPr/>
        </p:nvSpPr>
        <p:spPr>
          <a:xfrm>
            <a:off x="3060300" y="3948589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R=2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F=2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4F359B47-D1D4-78A2-3FBE-E7148BA70EE8}"/>
              </a:ext>
            </a:extLst>
          </p:cNvPr>
          <p:cNvSpPr txBox="1"/>
          <p:nvPr/>
        </p:nvSpPr>
        <p:spPr>
          <a:xfrm>
            <a:off x="6693943" y="1227649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‘D’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50F016B9-FF72-87B4-6D43-0E4849BD2058}"/>
              </a:ext>
            </a:extLst>
          </p:cNvPr>
          <p:cNvGrpSpPr/>
          <p:nvPr/>
        </p:nvGrpSpPr>
        <p:grpSpPr>
          <a:xfrm>
            <a:off x="6739360" y="1549716"/>
            <a:ext cx="1828800" cy="381000"/>
            <a:chOff x="381000" y="1219200"/>
            <a:chExt cx="1828800" cy="381000"/>
          </a:xfrm>
        </p:grpSpPr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88873B9E-8BAB-43F2-37B2-32A6D0D02A1B}"/>
                </a:ext>
              </a:extLst>
            </p:cNvPr>
            <p:cNvSpPr/>
            <p:nvPr/>
          </p:nvSpPr>
          <p:spPr>
            <a:xfrm>
              <a:off x="3810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258C8372-ED93-AD47-2788-5C218E7454E9}"/>
                </a:ext>
              </a:extLst>
            </p:cNvPr>
            <p:cNvSpPr/>
            <p:nvPr/>
          </p:nvSpPr>
          <p:spPr>
            <a:xfrm>
              <a:off x="8382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4ACBDDBC-3B56-8C53-023D-0064649046F7}"/>
                </a:ext>
              </a:extLst>
            </p:cNvPr>
            <p:cNvSpPr/>
            <p:nvPr/>
          </p:nvSpPr>
          <p:spPr>
            <a:xfrm>
              <a:off x="12954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BBDA2BCB-4424-15EF-994A-63290A937EA3}"/>
                </a:ext>
              </a:extLst>
            </p:cNvPr>
            <p:cNvSpPr/>
            <p:nvPr/>
          </p:nvSpPr>
          <p:spPr>
            <a:xfrm>
              <a:off x="1752600" y="1219200"/>
              <a:ext cx="457200" cy="381000"/>
            </a:xfrm>
            <a:prstGeom prst="rect">
              <a:avLst/>
            </a:prstGeom>
            <a:solidFill>
              <a:srgbClr val="909090"/>
            </a:solidFill>
            <a:ln w="12700" cap="flat" cmpd="sng" algn="ctr">
              <a:solidFill>
                <a:srgbClr val="9090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F4CEB91D-A892-28F4-813D-989344BD4321}"/>
              </a:ext>
            </a:extLst>
          </p:cNvPr>
          <p:cNvGrpSpPr/>
          <p:nvPr/>
        </p:nvGrpSpPr>
        <p:grpSpPr>
          <a:xfrm>
            <a:off x="7658977" y="1946887"/>
            <a:ext cx="298480" cy="561710"/>
            <a:chOff x="772328" y="1681844"/>
            <a:chExt cx="298480" cy="561710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59E21687-C4DD-DE3D-3E34-0E937FE4371C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48F9E2A0-6639-2F61-8ABF-CF5C349D518F}"/>
                </a:ext>
              </a:extLst>
            </p:cNvPr>
            <p:cNvCxnSpPr>
              <a:stCxn id="15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54EA868A-5A34-4CFC-A984-9449FCECC5B5}"/>
              </a:ext>
            </a:extLst>
          </p:cNvPr>
          <p:cNvGrpSpPr/>
          <p:nvPr/>
        </p:nvGrpSpPr>
        <p:grpSpPr>
          <a:xfrm>
            <a:off x="8189590" y="1943294"/>
            <a:ext cx="320922" cy="561710"/>
            <a:chOff x="761107" y="1681844"/>
            <a:chExt cx="320922" cy="561710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BBFA4FB-D93B-A2C4-AADF-E2E068911845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8C93A530-9B7E-0F10-20FE-DF5EAC66DCF1}"/>
                </a:ext>
              </a:extLst>
            </p:cNvPr>
            <p:cNvCxnSpPr>
              <a:stCxn id="162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0BF13CE1-23A6-9849-7957-A410ABD69978}"/>
              </a:ext>
            </a:extLst>
          </p:cNvPr>
          <p:cNvSpPr txBox="1"/>
          <p:nvPr/>
        </p:nvSpPr>
        <p:spPr>
          <a:xfrm>
            <a:off x="7653760" y="154971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BD04EE8-3C6F-E380-D51B-C7ECB9CA0EA0}"/>
              </a:ext>
            </a:extLst>
          </p:cNvPr>
          <p:cNvSpPr txBox="1"/>
          <p:nvPr/>
        </p:nvSpPr>
        <p:spPr>
          <a:xfrm>
            <a:off x="6033453" y="1363177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R=3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F=2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7D90361-A5FB-F268-555A-AE61651E0E9A}"/>
              </a:ext>
            </a:extLst>
          </p:cNvPr>
          <p:cNvSpPr txBox="1"/>
          <p:nvPr/>
        </p:nvSpPr>
        <p:spPr>
          <a:xfrm>
            <a:off x="8110960" y="154971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6686195-5566-9200-1917-04E8EBF3B08B}"/>
              </a:ext>
            </a:extLst>
          </p:cNvPr>
          <p:cNvSpPr txBox="1"/>
          <p:nvPr/>
        </p:nvSpPr>
        <p:spPr>
          <a:xfrm>
            <a:off x="6696828" y="2443655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Insert ‘E’</a:t>
            </a:r>
            <a:endParaRPr lang="en-US" sz="1600" b="1" kern="1200" dirty="0">
              <a:solidFill>
                <a:srgbClr val="212121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8BFB314C-DBC2-7C37-63E4-5BCF90507EBC}"/>
              </a:ext>
            </a:extLst>
          </p:cNvPr>
          <p:cNvGrpSpPr/>
          <p:nvPr/>
        </p:nvGrpSpPr>
        <p:grpSpPr>
          <a:xfrm>
            <a:off x="8189590" y="3213685"/>
            <a:ext cx="320922" cy="561710"/>
            <a:chOff x="761107" y="1681844"/>
            <a:chExt cx="320922" cy="561710"/>
          </a:xfrm>
        </p:grpSpPr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24774DEB-F23D-AA5B-7E8E-7C78AE5CDE15}"/>
                </a:ext>
              </a:extLst>
            </p:cNvPr>
            <p:cNvSpPr txBox="1"/>
            <p:nvPr/>
          </p:nvSpPr>
          <p:spPr>
            <a:xfrm>
              <a:off x="761107" y="1905000"/>
              <a:ext cx="3209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R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71F130D0-897D-704F-BE9B-5555300B74E8}"/>
                </a:ext>
              </a:extLst>
            </p:cNvPr>
            <p:cNvCxnSpPr>
              <a:stCxn id="169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0A80B46-36E5-3627-E784-662CAB893DF4}"/>
              </a:ext>
            </a:extLst>
          </p:cNvPr>
          <p:cNvGrpSpPr/>
          <p:nvPr/>
        </p:nvGrpSpPr>
        <p:grpSpPr>
          <a:xfrm>
            <a:off x="7743611" y="3218345"/>
            <a:ext cx="298480" cy="561710"/>
            <a:chOff x="772328" y="1681844"/>
            <a:chExt cx="298480" cy="561710"/>
          </a:xfrm>
        </p:grpSpPr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894B6591-F052-B790-F1DA-E14583A11C8F}"/>
                </a:ext>
              </a:extLst>
            </p:cNvPr>
            <p:cNvSpPr txBox="1"/>
            <p:nvPr/>
          </p:nvSpPr>
          <p:spPr>
            <a:xfrm>
              <a:off x="772328" y="1905000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+mn-cs"/>
                </a:rPr>
                <a:t>F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endParaRPr>
            </a:p>
          </p:txBody>
        </p: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A1BFFEBC-9ACE-3FAD-57F0-7E4DDD358867}"/>
                </a:ext>
              </a:extLst>
            </p:cNvPr>
            <p:cNvCxnSpPr>
              <a:stCxn id="172" idx="0"/>
            </p:cNvCxnSpPr>
            <p:nvPr/>
          </p:nvCxnSpPr>
          <p:spPr>
            <a:xfrm flipV="1">
              <a:off x="921568" y="1681844"/>
              <a:ext cx="0" cy="223156"/>
            </a:xfrm>
            <a:prstGeom prst="straightConnector1">
              <a:avLst/>
            </a:prstGeom>
            <a:noFill/>
            <a:ln w="28575" cap="flat" cmpd="sng" algn="ctr">
              <a:solidFill>
                <a:srgbClr val="B84742"/>
              </a:solidFill>
              <a:prstDash val="solid"/>
              <a:miter lim="800000"/>
              <a:tailEnd type="arrow"/>
            </a:ln>
            <a:effectLst/>
          </p:spPr>
        </p:cxn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C1F2F8BC-36F2-76D9-22A7-9FA2912868BC}"/>
              </a:ext>
            </a:extLst>
          </p:cNvPr>
          <p:cNvSpPr txBox="1"/>
          <p:nvPr/>
        </p:nvSpPr>
        <p:spPr>
          <a:xfrm>
            <a:off x="7679992" y="281557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C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3C226887-A8E1-829B-4B8E-91B22CDB78FA}"/>
              </a:ext>
            </a:extLst>
          </p:cNvPr>
          <p:cNvSpPr txBox="1"/>
          <p:nvPr/>
        </p:nvSpPr>
        <p:spPr>
          <a:xfrm>
            <a:off x="8126306" y="281557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800" b="1" kern="1200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D</a:t>
            </a:r>
            <a:endParaRPr lang="en-US" sz="1800" b="1" kern="1200" dirty="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D4E12050-47AF-3237-C897-07C673733EAC}"/>
              </a:ext>
            </a:extLst>
          </p:cNvPr>
          <p:cNvSpPr txBox="1"/>
          <p:nvPr/>
        </p:nvSpPr>
        <p:spPr>
          <a:xfrm>
            <a:off x="6036927" y="2561776"/>
            <a:ext cx="564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R=3</a:t>
            </a:r>
          </a:p>
          <a:p>
            <a:pPr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75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F=2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48AD476A-B32F-200C-742F-B1CC2BA4865E}"/>
              </a:ext>
            </a:extLst>
          </p:cNvPr>
          <p:cNvSpPr txBox="1"/>
          <p:nvPr/>
        </p:nvSpPr>
        <p:spPr>
          <a:xfrm>
            <a:off x="6025201" y="3734934"/>
            <a:ext cx="2988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(R=3) &gt;= (N=3) (</a:t>
            </a:r>
            <a:r>
              <a:rPr lang="en-IN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Size of Queue</a:t>
            </a:r>
            <a:r>
              <a:rPr lang="en-IN" sz="1600" b="1" kern="12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)</a:t>
            </a:r>
            <a:endParaRPr lang="en-US" sz="1600" b="1" kern="12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A285DD91-2CD0-4D87-512C-B37BF4210D90}"/>
              </a:ext>
            </a:extLst>
          </p:cNvPr>
          <p:cNvSpPr txBox="1"/>
          <p:nvPr/>
        </p:nvSpPr>
        <p:spPr>
          <a:xfrm>
            <a:off x="6149083" y="3969061"/>
            <a:ext cx="289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IN" sz="1600" b="1" kern="1200" dirty="0">
                <a:solidFill>
                  <a:srgbClr val="8BC145">
                    <a:lumMod val="50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Overflow</a:t>
            </a:r>
            <a:endParaRPr lang="en-US" sz="1600" b="1" kern="1200" dirty="0">
              <a:solidFill>
                <a:srgbClr val="8BC145">
                  <a:lumMod val="50000"/>
                </a:srgbClr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D36352EB-DAB8-8659-4B71-1B6A22113CF2}"/>
              </a:ext>
            </a:extLst>
          </p:cNvPr>
          <p:cNvCxnSpPr/>
          <p:nvPr/>
        </p:nvCxnSpPr>
        <p:spPr>
          <a:xfrm>
            <a:off x="5912072" y="3767269"/>
            <a:ext cx="3096000" cy="0"/>
          </a:xfrm>
          <a:prstGeom prst="line">
            <a:avLst/>
          </a:prstGeom>
          <a:noFill/>
          <a:ln w="12700" cap="flat" cmpd="sng" algn="ctr">
            <a:solidFill>
              <a:srgbClr val="212121"/>
            </a:solidFill>
            <a:prstDash val="solid"/>
            <a:miter lim="800000"/>
          </a:ln>
          <a:effectLst/>
        </p:spPr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B8056732-E871-8FE3-D57C-ECDF4A4C4A3C}"/>
              </a:ext>
            </a:extLst>
          </p:cNvPr>
          <p:cNvSpPr txBox="1"/>
          <p:nvPr/>
        </p:nvSpPr>
        <p:spPr>
          <a:xfrm>
            <a:off x="6129358" y="4309618"/>
            <a:ext cx="2783322" cy="738664"/>
          </a:xfrm>
          <a:prstGeom prst="rect">
            <a:avLst/>
          </a:prstGeom>
          <a:gradFill rotWithShape="1">
            <a:gsLst>
              <a:gs pos="0">
                <a:srgbClr val="909090">
                  <a:lumMod val="110000"/>
                  <a:satMod val="105000"/>
                  <a:tint val="67000"/>
                </a:srgbClr>
              </a:gs>
              <a:gs pos="50000">
                <a:srgbClr val="909090">
                  <a:lumMod val="105000"/>
                  <a:satMod val="103000"/>
                  <a:tint val="73000"/>
                </a:srgbClr>
              </a:gs>
              <a:gs pos="100000">
                <a:srgbClr val="90909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909090"/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Queue Overflow, but space is there with Queue, this leads to the memory wastage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504325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5132</TotalTime>
  <Words>2623</Words>
  <Application>Microsoft Office PowerPoint</Application>
  <PresentationFormat>On-screen Show (16:9)</PresentationFormat>
  <Paragraphs>510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Roboto Condensed</vt:lpstr>
      <vt:lpstr>Comic Sans MS</vt:lpstr>
      <vt:lpstr>Wingdings 3</vt:lpstr>
      <vt:lpstr>Cambria</vt:lpstr>
      <vt:lpstr>Proxima Nova</vt:lpstr>
      <vt:lpstr>Arial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Chirag Bhalodia</cp:lastModifiedBy>
  <cp:revision>959</cp:revision>
  <dcterms:modified xsi:type="dcterms:W3CDTF">2023-08-19T04:21:20Z</dcterms:modified>
</cp:coreProperties>
</file>